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7" r:id="rId3"/>
    <p:sldId id="259" r:id="rId4"/>
    <p:sldId id="260" r:id="rId5"/>
    <p:sldId id="261" r:id="rId6"/>
    <p:sldId id="262" r:id="rId7"/>
    <p:sldId id="263" r:id="rId8"/>
    <p:sldId id="286" r:id="rId9"/>
    <p:sldId id="287" r:id="rId10"/>
    <p:sldId id="264" r:id="rId11"/>
    <p:sldId id="265" r:id="rId12"/>
    <p:sldId id="266" r:id="rId13"/>
    <p:sldId id="267" r:id="rId14"/>
    <p:sldId id="268" r:id="rId15"/>
    <p:sldId id="269" r:id="rId16"/>
    <p:sldId id="270" r:id="rId17"/>
    <p:sldId id="288" r:id="rId18"/>
    <p:sldId id="290" r:id="rId19"/>
    <p:sldId id="272" r:id="rId20"/>
    <p:sldId id="292" r:id="rId21"/>
    <p:sldId id="291" r:id="rId22"/>
    <p:sldId id="274" r:id="rId23"/>
    <p:sldId id="296" r:id="rId24"/>
    <p:sldId id="293" r:id="rId25"/>
    <p:sldId id="294" r:id="rId26"/>
    <p:sldId id="295" r:id="rId27"/>
    <p:sldId id="275" r:id="rId28"/>
    <p:sldId id="276" r:id="rId29"/>
    <p:sldId id="278" r:id="rId30"/>
    <p:sldId id="279" r:id="rId31"/>
    <p:sldId id="297" r:id="rId32"/>
    <p:sldId id="280" r:id="rId33"/>
    <p:sldId id="281" r:id="rId34"/>
    <p:sldId id="282" r:id="rId35"/>
    <p:sldId id="283" r:id="rId36"/>
    <p:sldId id="284" r:id="rId37"/>
    <p:sldId id="285" r:id="rId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46" d="100"/>
          <a:sy n="146" d="100"/>
        </p:scale>
        <p:origin x="594" y="1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252BB5-E5D9-4C39-B711-9F80EE829B70}"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E8DFB1D7-C2CE-4DCD-A595-FCDEA892A8C1}">
      <dgm:prSet custT="1"/>
      <dgm:spPr/>
      <dgm:t>
        <a:bodyPr/>
        <a:lstStyle/>
        <a:p>
          <a:r>
            <a:rPr lang="en-US" sz="1400" dirty="0" err="1">
              <a:latin typeface="Times New Roman" panose="02020603050405020304" pitchFamily="18" charset="0"/>
              <a:cs typeface="Times New Roman" panose="02020603050405020304" pitchFamily="18" charset="0"/>
            </a:rPr>
            <a:t>Cuộc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mạng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công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nghiệp</a:t>
          </a:r>
          <a:r>
            <a:rPr lang="en-US" sz="1400" dirty="0">
              <a:latin typeface="Times New Roman" panose="02020603050405020304" pitchFamily="18" charset="0"/>
              <a:cs typeface="Times New Roman" panose="02020603050405020304" pitchFamily="18" charset="0"/>
            </a:rPr>
            <a:t> 4.0 </a:t>
          </a:r>
          <a:r>
            <a:rPr lang="en-US" sz="1400" dirty="0" err="1">
              <a:latin typeface="Times New Roman" panose="02020603050405020304" pitchFamily="18" charset="0"/>
              <a:cs typeface="Times New Roman" panose="02020603050405020304" pitchFamily="18" charset="0"/>
            </a:rPr>
            <a:t>thúc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đẩy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ứng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dụng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rộng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rãi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thiết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bị</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thông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minh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trong</a:t>
          </a:r>
          <a:r>
            <a:rPr lang="en-US" sz="1400" dirty="0">
              <a:latin typeface="Times New Roman" panose="02020603050405020304" pitchFamily="18" charset="0"/>
              <a:cs typeface="Times New Roman" panose="02020603050405020304" pitchFamily="18" charset="0"/>
            </a:rPr>
            <a:t> y </a:t>
          </a:r>
          <a:r>
            <a:rPr lang="en-US" sz="1400" dirty="0" err="1">
              <a:latin typeface="Times New Roman" panose="02020603050405020304" pitchFamily="18" charset="0"/>
              <a:cs typeface="Times New Roman" panose="02020603050405020304" pitchFamily="18" charset="0"/>
            </a:rPr>
            <a:t>tế</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đáp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ứng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cầu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theo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dõi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và</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cải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sức</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khỏe</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nhân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một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cách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chủ</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động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tiện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lợi</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và</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hiệu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quả</a:t>
          </a:r>
          <a:r>
            <a:rPr lang="en-US" sz="1400" dirty="0">
              <a:latin typeface="Times New Roman" panose="02020603050405020304" pitchFamily="18" charset="0"/>
              <a:cs typeface="Times New Roman" panose="02020603050405020304" pitchFamily="18" charset="0"/>
            </a:rPr>
            <a:t>. </a:t>
          </a:r>
        </a:p>
      </dgm:t>
    </dgm:pt>
    <dgm:pt modelId="{96026C36-71C4-4500-8BEF-3B2636909CE7}" type="parTrans" cxnId="{94E4E02C-DAE4-4DF2-9310-AB7DD37F55A1}">
      <dgm:prSet/>
      <dgm:spPr/>
      <dgm:t>
        <a:bodyPr/>
        <a:lstStyle/>
        <a:p>
          <a:endParaRPr lang="en-US"/>
        </a:p>
      </dgm:t>
    </dgm:pt>
    <dgm:pt modelId="{B04A11F3-8CE7-4F2F-93C8-6ADAA6C50DF5}" type="sibTrans" cxnId="{94E4E02C-DAE4-4DF2-9310-AB7DD37F55A1}">
      <dgm:prSet/>
      <dgm:spPr/>
      <dgm:t>
        <a:bodyPr/>
        <a:lstStyle/>
        <a:p>
          <a:endParaRPr lang="en-US"/>
        </a:p>
      </dgm:t>
    </dgm:pt>
    <dgm:pt modelId="{4C46C9C6-3C27-4506-B6CB-D54A4F09173B}">
      <dgm:prSet custT="1"/>
      <dgm:spPr/>
      <dgm:t>
        <a:bodyPr/>
        <a:lstStyle/>
        <a:p>
          <a:pPr>
            <a:buNone/>
          </a:pPr>
          <a:r>
            <a:rPr lang="vi-VN" sz="1400" dirty="0">
              <a:latin typeface="Times New Roman" panose="02020603050405020304" pitchFamily="18" charset="0"/>
              <a:cs typeface="Times New Roman" panose="02020603050405020304" pitchFamily="18" charset="0"/>
            </a:rPr>
            <a:t>Chất lượng giấc ngủ là yếu tố then chốt cho sức khỏe thể chất và tinh thần, nhưng các phương pháp giám sát truyền thống tại bệnh viện tốn kém, khó triển khai đại trà, đặc biệt trong trường hợp khẩn cấp khi ngủ. </a:t>
          </a:r>
        </a:p>
      </dgm:t>
    </dgm:pt>
    <dgm:pt modelId="{07A0674A-D6FA-43B5-A9C1-39181096562C}" type="parTrans" cxnId="{67D5045B-6875-4680-8AE4-23F31310CB82}">
      <dgm:prSet/>
      <dgm:spPr/>
      <dgm:t>
        <a:bodyPr/>
        <a:lstStyle/>
        <a:p>
          <a:endParaRPr lang="en-US"/>
        </a:p>
      </dgm:t>
    </dgm:pt>
    <dgm:pt modelId="{03B31527-1DC3-4B47-BD7F-B9E0F5D04B32}" type="sibTrans" cxnId="{67D5045B-6875-4680-8AE4-23F31310CB82}">
      <dgm:prSet/>
      <dgm:spPr/>
      <dgm:t>
        <a:bodyPr/>
        <a:lstStyle/>
        <a:p>
          <a:endParaRPr lang="en-US"/>
        </a:p>
      </dgm:t>
    </dgm:pt>
    <dgm:pt modelId="{2980B346-03BE-422C-9FB7-B3F6FBDAD3A2}">
      <dgm:prSet custT="1"/>
      <dgm:spPr/>
      <dgm:t>
        <a:bodyPr/>
        <a:lstStyle/>
        <a:p>
          <a:pPr>
            <a:buNone/>
          </a:pPr>
          <a:r>
            <a:rPr lang="vi-VN" sz="1400" dirty="0">
              <a:latin typeface="Times New Roman" panose="02020603050405020304" pitchFamily="18" charset="0"/>
              <a:cs typeface="Times New Roman" panose="02020603050405020304" pitchFamily="18" charset="0"/>
            </a:rPr>
            <a:t>Cần phát triển thiết bị nhỏ gọn, dễ sử dụng tại nhà, tích hợp nhiều chức năng: đo các chỉ số sinh học cơ bản, phân tích chu kỳ giấc ngủ, cảnh báo sớm dấu hiệu bất thường và hỗ trợ truyền tin khẩn cấp có định vị. </a:t>
          </a:r>
        </a:p>
      </dgm:t>
    </dgm:pt>
    <dgm:pt modelId="{2EF62FAB-B1EE-4DD6-BD04-115DC3F44CEF}" type="parTrans" cxnId="{EA3FF269-E8B3-4F14-8F0A-185CE1B674F0}">
      <dgm:prSet/>
      <dgm:spPr/>
      <dgm:t>
        <a:bodyPr/>
        <a:lstStyle/>
        <a:p>
          <a:endParaRPr lang="en-US"/>
        </a:p>
      </dgm:t>
    </dgm:pt>
    <dgm:pt modelId="{6D32A66E-93DE-458A-834D-DA2EEB4EEA96}" type="sibTrans" cxnId="{EA3FF269-E8B3-4F14-8F0A-185CE1B674F0}">
      <dgm:prSet/>
      <dgm:spPr/>
      <dgm:t>
        <a:bodyPr/>
        <a:lstStyle/>
        <a:p>
          <a:endParaRPr lang="en-US"/>
        </a:p>
      </dgm:t>
    </dgm:pt>
    <dgm:pt modelId="{683B505F-EFB4-4C3A-92FE-99F17BE24D10}">
      <dgm:prSet custT="1"/>
      <dgm:spPr/>
      <dgm:t>
        <a:bodyPr/>
        <a:lstStyle/>
        <a:p>
          <a:pPr>
            <a:buNone/>
          </a:pPr>
          <a:r>
            <a:rPr lang="en-US" sz="1400">
              <a:latin typeface="Times New Roman" panose="02020603050405020304" pitchFamily="18" charset="0"/>
              <a:cs typeface="Times New Roman" panose="02020603050405020304" pitchFamily="18" charset="0"/>
            </a:rPr>
            <a:t>Mục tiêu đề tài: nghiên cứu, lựa chọn giải pháp thiết kế và linh kiện, phát triển phần cứng và phần mềm, chế tạo mẫu, thử nghiệm thực tế và đánh giá hiệu quả hoạt động của thiết bị. </a:t>
          </a:r>
        </a:p>
      </dgm:t>
    </dgm:pt>
    <dgm:pt modelId="{2CBBE9EE-022B-40CA-AC8F-F2A8322C6F52}" type="parTrans" cxnId="{03707285-5D0F-4E32-8CB6-6B09CBC5FBE5}">
      <dgm:prSet/>
      <dgm:spPr/>
      <dgm:t>
        <a:bodyPr/>
        <a:lstStyle/>
        <a:p>
          <a:endParaRPr lang="en-US"/>
        </a:p>
      </dgm:t>
    </dgm:pt>
    <dgm:pt modelId="{0AC5BCEE-B6C9-4D91-8C16-F70780514C43}" type="sibTrans" cxnId="{03707285-5D0F-4E32-8CB6-6B09CBC5FBE5}">
      <dgm:prSet/>
      <dgm:spPr/>
      <dgm:t>
        <a:bodyPr/>
        <a:lstStyle/>
        <a:p>
          <a:endParaRPr lang="en-US"/>
        </a:p>
      </dgm:t>
    </dgm:pt>
    <dgm:pt modelId="{780281A0-0927-4154-9840-9F5940F95691}">
      <dgm:prSet custT="1"/>
      <dgm:spPr/>
      <dgm:t>
        <a:bodyPr/>
        <a:lstStyle/>
        <a:p>
          <a:pPr>
            <a:buNone/>
          </a:pPr>
          <a:r>
            <a:rPr lang="vi-VN" sz="1400">
              <a:latin typeface="Times New Roman" panose="02020603050405020304" pitchFamily="18" charset="0"/>
              <a:cs typeface="Times New Roman" panose="02020603050405020304" pitchFamily="18" charset="0"/>
            </a:rPr>
            <a:t>Chức năng chính của thiết bị bao gồm: ghi nhận dữ liệu sinh học, phân tích chất lượng giấc ngủ, cảnh báo vượt ngưỡng, nhắc nhở vận động định kỳ, đồng bộ dữ liệu không dây và xác định vị trí khi khẩn cấp.</a:t>
          </a:r>
        </a:p>
      </dgm:t>
    </dgm:pt>
    <dgm:pt modelId="{57FC0DCA-A00B-40B3-97F3-710C9B678253}" type="parTrans" cxnId="{5460123E-B892-4803-B648-85A94635CD2C}">
      <dgm:prSet/>
      <dgm:spPr/>
      <dgm:t>
        <a:bodyPr/>
        <a:lstStyle/>
        <a:p>
          <a:endParaRPr lang="en-US"/>
        </a:p>
      </dgm:t>
    </dgm:pt>
    <dgm:pt modelId="{DC531CF7-239A-4661-AF2E-10D18F64EC85}" type="sibTrans" cxnId="{5460123E-B892-4803-B648-85A94635CD2C}">
      <dgm:prSet/>
      <dgm:spPr/>
      <dgm:t>
        <a:bodyPr/>
        <a:lstStyle/>
        <a:p>
          <a:endParaRPr lang="en-US"/>
        </a:p>
      </dgm:t>
    </dgm:pt>
    <dgm:pt modelId="{90A1573F-2A09-46DD-8073-DA2A2D2B1AF9}" type="pres">
      <dgm:prSet presAssocID="{8F252BB5-E5D9-4C39-B711-9F80EE829B70}" presName="vert0" presStyleCnt="0">
        <dgm:presLayoutVars>
          <dgm:dir/>
          <dgm:animOne val="branch"/>
          <dgm:animLvl val="lvl"/>
        </dgm:presLayoutVars>
      </dgm:prSet>
      <dgm:spPr/>
    </dgm:pt>
    <dgm:pt modelId="{DBE2019D-2EFD-4786-BDEA-4FEAAD4AB3B0}" type="pres">
      <dgm:prSet presAssocID="{E8DFB1D7-C2CE-4DCD-A595-FCDEA892A8C1}" presName="thickLine" presStyleLbl="alignNode1" presStyleIdx="0" presStyleCnt="5"/>
      <dgm:spPr/>
    </dgm:pt>
    <dgm:pt modelId="{2DB49540-0FE1-4051-B2F5-9E4B5FF86085}" type="pres">
      <dgm:prSet presAssocID="{E8DFB1D7-C2CE-4DCD-A595-FCDEA892A8C1}" presName="horz1" presStyleCnt="0"/>
      <dgm:spPr/>
    </dgm:pt>
    <dgm:pt modelId="{72EEEAC5-D378-49D8-84B8-6AB7207CFA6C}" type="pres">
      <dgm:prSet presAssocID="{E8DFB1D7-C2CE-4DCD-A595-FCDEA892A8C1}" presName="tx1" presStyleLbl="revTx" presStyleIdx="0" presStyleCnt="5"/>
      <dgm:spPr/>
    </dgm:pt>
    <dgm:pt modelId="{2A142C2F-8AA6-4E02-A5E3-CEEF01F0E59C}" type="pres">
      <dgm:prSet presAssocID="{E8DFB1D7-C2CE-4DCD-A595-FCDEA892A8C1}" presName="vert1" presStyleCnt="0"/>
      <dgm:spPr/>
    </dgm:pt>
    <dgm:pt modelId="{7E450CDE-EFC7-46B5-A3B0-A308637918F1}" type="pres">
      <dgm:prSet presAssocID="{4C46C9C6-3C27-4506-B6CB-D54A4F09173B}" presName="thickLine" presStyleLbl="alignNode1" presStyleIdx="1" presStyleCnt="5"/>
      <dgm:spPr/>
    </dgm:pt>
    <dgm:pt modelId="{3C870099-7ED8-4EC0-B319-48193D4D9D36}" type="pres">
      <dgm:prSet presAssocID="{4C46C9C6-3C27-4506-B6CB-D54A4F09173B}" presName="horz1" presStyleCnt="0"/>
      <dgm:spPr/>
    </dgm:pt>
    <dgm:pt modelId="{AD2C994B-82D0-47F3-B1B9-A4261266FE6B}" type="pres">
      <dgm:prSet presAssocID="{4C46C9C6-3C27-4506-B6CB-D54A4F09173B}" presName="tx1" presStyleLbl="revTx" presStyleIdx="1" presStyleCnt="5"/>
      <dgm:spPr/>
    </dgm:pt>
    <dgm:pt modelId="{5C0D4B9F-1B6B-4DA3-A6E5-CFB11FC9E711}" type="pres">
      <dgm:prSet presAssocID="{4C46C9C6-3C27-4506-B6CB-D54A4F09173B}" presName="vert1" presStyleCnt="0"/>
      <dgm:spPr/>
    </dgm:pt>
    <dgm:pt modelId="{8BED9EF4-D869-4D94-8626-7CD6E97EF942}" type="pres">
      <dgm:prSet presAssocID="{2980B346-03BE-422C-9FB7-B3F6FBDAD3A2}" presName="thickLine" presStyleLbl="alignNode1" presStyleIdx="2" presStyleCnt="5"/>
      <dgm:spPr/>
    </dgm:pt>
    <dgm:pt modelId="{C41F79AF-84A2-4BE0-B829-0545A52D2F38}" type="pres">
      <dgm:prSet presAssocID="{2980B346-03BE-422C-9FB7-B3F6FBDAD3A2}" presName="horz1" presStyleCnt="0"/>
      <dgm:spPr/>
    </dgm:pt>
    <dgm:pt modelId="{EA0994E2-13C3-4473-A2DE-DC5DD280A9F4}" type="pres">
      <dgm:prSet presAssocID="{2980B346-03BE-422C-9FB7-B3F6FBDAD3A2}" presName="tx1" presStyleLbl="revTx" presStyleIdx="2" presStyleCnt="5"/>
      <dgm:spPr/>
    </dgm:pt>
    <dgm:pt modelId="{28992C28-AF8C-43E4-BD8A-72D7BB981A1E}" type="pres">
      <dgm:prSet presAssocID="{2980B346-03BE-422C-9FB7-B3F6FBDAD3A2}" presName="vert1" presStyleCnt="0"/>
      <dgm:spPr/>
    </dgm:pt>
    <dgm:pt modelId="{30520711-229D-467C-9584-20B03D928290}" type="pres">
      <dgm:prSet presAssocID="{683B505F-EFB4-4C3A-92FE-99F17BE24D10}" presName="thickLine" presStyleLbl="alignNode1" presStyleIdx="3" presStyleCnt="5"/>
      <dgm:spPr/>
    </dgm:pt>
    <dgm:pt modelId="{15CE22AF-BBA4-4C43-910B-C476F706C28C}" type="pres">
      <dgm:prSet presAssocID="{683B505F-EFB4-4C3A-92FE-99F17BE24D10}" presName="horz1" presStyleCnt="0"/>
      <dgm:spPr/>
    </dgm:pt>
    <dgm:pt modelId="{F77B1358-19E7-4813-A417-D49EE291EC05}" type="pres">
      <dgm:prSet presAssocID="{683B505F-EFB4-4C3A-92FE-99F17BE24D10}" presName="tx1" presStyleLbl="revTx" presStyleIdx="3" presStyleCnt="5"/>
      <dgm:spPr/>
    </dgm:pt>
    <dgm:pt modelId="{D808FFB8-B487-480D-8689-CC2183EBC715}" type="pres">
      <dgm:prSet presAssocID="{683B505F-EFB4-4C3A-92FE-99F17BE24D10}" presName="vert1" presStyleCnt="0"/>
      <dgm:spPr/>
    </dgm:pt>
    <dgm:pt modelId="{AA37B8F1-086D-4DD8-A646-EADE82572FA6}" type="pres">
      <dgm:prSet presAssocID="{780281A0-0927-4154-9840-9F5940F95691}" presName="thickLine" presStyleLbl="alignNode1" presStyleIdx="4" presStyleCnt="5"/>
      <dgm:spPr/>
    </dgm:pt>
    <dgm:pt modelId="{D01C1E4E-7FCC-442C-BC8F-98AFE04A1425}" type="pres">
      <dgm:prSet presAssocID="{780281A0-0927-4154-9840-9F5940F95691}" presName="horz1" presStyleCnt="0"/>
      <dgm:spPr/>
    </dgm:pt>
    <dgm:pt modelId="{083ED17F-A561-404A-BB92-38E96EE1168C}" type="pres">
      <dgm:prSet presAssocID="{780281A0-0927-4154-9840-9F5940F95691}" presName="tx1" presStyleLbl="revTx" presStyleIdx="4" presStyleCnt="5"/>
      <dgm:spPr/>
    </dgm:pt>
    <dgm:pt modelId="{7541D679-94A8-4F1E-B390-5995E32181AF}" type="pres">
      <dgm:prSet presAssocID="{780281A0-0927-4154-9840-9F5940F95691}" presName="vert1" presStyleCnt="0"/>
      <dgm:spPr/>
    </dgm:pt>
  </dgm:ptLst>
  <dgm:cxnLst>
    <dgm:cxn modelId="{85356C0C-9DD3-4CBC-B44D-55DDA3DE9CD2}" type="presOf" srcId="{4C46C9C6-3C27-4506-B6CB-D54A4F09173B}" destId="{AD2C994B-82D0-47F3-B1B9-A4261266FE6B}" srcOrd="0" destOrd="0" presId="urn:microsoft.com/office/officeart/2008/layout/LinedList"/>
    <dgm:cxn modelId="{943B6926-BD96-4AE7-8AE3-1077AE4625EC}" type="presOf" srcId="{2980B346-03BE-422C-9FB7-B3F6FBDAD3A2}" destId="{EA0994E2-13C3-4473-A2DE-DC5DD280A9F4}" srcOrd="0" destOrd="0" presId="urn:microsoft.com/office/officeart/2008/layout/LinedList"/>
    <dgm:cxn modelId="{94E4E02C-DAE4-4DF2-9310-AB7DD37F55A1}" srcId="{8F252BB5-E5D9-4C39-B711-9F80EE829B70}" destId="{E8DFB1D7-C2CE-4DCD-A595-FCDEA892A8C1}" srcOrd="0" destOrd="0" parTransId="{96026C36-71C4-4500-8BEF-3B2636909CE7}" sibTransId="{B04A11F3-8CE7-4F2F-93C8-6ADAA6C50DF5}"/>
    <dgm:cxn modelId="{5460123E-B892-4803-B648-85A94635CD2C}" srcId="{8F252BB5-E5D9-4C39-B711-9F80EE829B70}" destId="{780281A0-0927-4154-9840-9F5940F95691}" srcOrd="4" destOrd="0" parTransId="{57FC0DCA-A00B-40B3-97F3-710C9B678253}" sibTransId="{DC531CF7-239A-4661-AF2E-10D18F64EC85}"/>
    <dgm:cxn modelId="{67D5045B-6875-4680-8AE4-23F31310CB82}" srcId="{8F252BB5-E5D9-4C39-B711-9F80EE829B70}" destId="{4C46C9C6-3C27-4506-B6CB-D54A4F09173B}" srcOrd="1" destOrd="0" parTransId="{07A0674A-D6FA-43B5-A9C1-39181096562C}" sibTransId="{03B31527-1DC3-4B47-BD7F-B9E0F5D04B32}"/>
    <dgm:cxn modelId="{EA3FF269-E8B3-4F14-8F0A-185CE1B674F0}" srcId="{8F252BB5-E5D9-4C39-B711-9F80EE829B70}" destId="{2980B346-03BE-422C-9FB7-B3F6FBDAD3A2}" srcOrd="2" destOrd="0" parTransId="{2EF62FAB-B1EE-4DD6-BD04-115DC3F44CEF}" sibTransId="{6D32A66E-93DE-458A-834D-DA2EEB4EEA96}"/>
    <dgm:cxn modelId="{F86C657D-6C79-4DEA-BCF2-7E8F4911A62A}" type="presOf" srcId="{E8DFB1D7-C2CE-4DCD-A595-FCDEA892A8C1}" destId="{72EEEAC5-D378-49D8-84B8-6AB7207CFA6C}" srcOrd="0" destOrd="0" presId="urn:microsoft.com/office/officeart/2008/layout/LinedList"/>
    <dgm:cxn modelId="{4E4B5F80-FFD4-48E7-B579-CAF1FBFE3CCD}" type="presOf" srcId="{780281A0-0927-4154-9840-9F5940F95691}" destId="{083ED17F-A561-404A-BB92-38E96EE1168C}" srcOrd="0" destOrd="0" presId="urn:microsoft.com/office/officeart/2008/layout/LinedList"/>
    <dgm:cxn modelId="{03707285-5D0F-4E32-8CB6-6B09CBC5FBE5}" srcId="{8F252BB5-E5D9-4C39-B711-9F80EE829B70}" destId="{683B505F-EFB4-4C3A-92FE-99F17BE24D10}" srcOrd="3" destOrd="0" parTransId="{2CBBE9EE-022B-40CA-AC8F-F2A8322C6F52}" sibTransId="{0AC5BCEE-B6C9-4D91-8C16-F70780514C43}"/>
    <dgm:cxn modelId="{87E9BBB1-6FDE-48F5-8A0C-F9B4EEA96075}" type="presOf" srcId="{8F252BB5-E5D9-4C39-B711-9F80EE829B70}" destId="{90A1573F-2A09-46DD-8073-DA2A2D2B1AF9}" srcOrd="0" destOrd="0" presId="urn:microsoft.com/office/officeart/2008/layout/LinedList"/>
    <dgm:cxn modelId="{894F59B6-039C-4EB6-A8D4-393BE8E5BB3E}" type="presOf" srcId="{683B505F-EFB4-4C3A-92FE-99F17BE24D10}" destId="{F77B1358-19E7-4813-A417-D49EE291EC05}" srcOrd="0" destOrd="0" presId="urn:microsoft.com/office/officeart/2008/layout/LinedList"/>
    <dgm:cxn modelId="{EE888CBD-9E01-4122-82F7-FE38F7991919}" type="presParOf" srcId="{90A1573F-2A09-46DD-8073-DA2A2D2B1AF9}" destId="{DBE2019D-2EFD-4786-BDEA-4FEAAD4AB3B0}" srcOrd="0" destOrd="0" presId="urn:microsoft.com/office/officeart/2008/layout/LinedList"/>
    <dgm:cxn modelId="{DF813202-86EE-440B-A028-09401DDE5693}" type="presParOf" srcId="{90A1573F-2A09-46DD-8073-DA2A2D2B1AF9}" destId="{2DB49540-0FE1-4051-B2F5-9E4B5FF86085}" srcOrd="1" destOrd="0" presId="urn:microsoft.com/office/officeart/2008/layout/LinedList"/>
    <dgm:cxn modelId="{DAAC5918-10B4-447B-A9CD-54F3E7F56D5B}" type="presParOf" srcId="{2DB49540-0FE1-4051-B2F5-9E4B5FF86085}" destId="{72EEEAC5-D378-49D8-84B8-6AB7207CFA6C}" srcOrd="0" destOrd="0" presId="urn:microsoft.com/office/officeart/2008/layout/LinedList"/>
    <dgm:cxn modelId="{54F177B3-A95D-454C-AE86-179FF06EA679}" type="presParOf" srcId="{2DB49540-0FE1-4051-B2F5-9E4B5FF86085}" destId="{2A142C2F-8AA6-4E02-A5E3-CEEF01F0E59C}" srcOrd="1" destOrd="0" presId="urn:microsoft.com/office/officeart/2008/layout/LinedList"/>
    <dgm:cxn modelId="{2219A016-9267-496A-BE61-6ECF69AB5A5F}" type="presParOf" srcId="{90A1573F-2A09-46DD-8073-DA2A2D2B1AF9}" destId="{7E450CDE-EFC7-46B5-A3B0-A308637918F1}" srcOrd="2" destOrd="0" presId="urn:microsoft.com/office/officeart/2008/layout/LinedList"/>
    <dgm:cxn modelId="{E41D20E7-1B4C-45F8-B5F6-EB75ECB7C54D}" type="presParOf" srcId="{90A1573F-2A09-46DD-8073-DA2A2D2B1AF9}" destId="{3C870099-7ED8-4EC0-B319-48193D4D9D36}" srcOrd="3" destOrd="0" presId="urn:microsoft.com/office/officeart/2008/layout/LinedList"/>
    <dgm:cxn modelId="{D9ACF171-4131-41B5-8A55-2799E73CEA22}" type="presParOf" srcId="{3C870099-7ED8-4EC0-B319-48193D4D9D36}" destId="{AD2C994B-82D0-47F3-B1B9-A4261266FE6B}" srcOrd="0" destOrd="0" presId="urn:microsoft.com/office/officeart/2008/layout/LinedList"/>
    <dgm:cxn modelId="{13E980F8-E1C3-47B7-835B-DA8E5C73955E}" type="presParOf" srcId="{3C870099-7ED8-4EC0-B319-48193D4D9D36}" destId="{5C0D4B9F-1B6B-4DA3-A6E5-CFB11FC9E711}" srcOrd="1" destOrd="0" presId="urn:microsoft.com/office/officeart/2008/layout/LinedList"/>
    <dgm:cxn modelId="{51A3C393-0F4D-41EE-97D1-3758DA71297E}" type="presParOf" srcId="{90A1573F-2A09-46DD-8073-DA2A2D2B1AF9}" destId="{8BED9EF4-D869-4D94-8626-7CD6E97EF942}" srcOrd="4" destOrd="0" presId="urn:microsoft.com/office/officeart/2008/layout/LinedList"/>
    <dgm:cxn modelId="{53B76A71-4CEC-410D-A7C9-A460DA355F19}" type="presParOf" srcId="{90A1573F-2A09-46DD-8073-DA2A2D2B1AF9}" destId="{C41F79AF-84A2-4BE0-B829-0545A52D2F38}" srcOrd="5" destOrd="0" presId="urn:microsoft.com/office/officeart/2008/layout/LinedList"/>
    <dgm:cxn modelId="{DEA50EAF-6396-4333-A131-65DC31CA662E}" type="presParOf" srcId="{C41F79AF-84A2-4BE0-B829-0545A52D2F38}" destId="{EA0994E2-13C3-4473-A2DE-DC5DD280A9F4}" srcOrd="0" destOrd="0" presId="urn:microsoft.com/office/officeart/2008/layout/LinedList"/>
    <dgm:cxn modelId="{2C265A84-411C-4DD7-B5E3-DE797375FC9B}" type="presParOf" srcId="{C41F79AF-84A2-4BE0-B829-0545A52D2F38}" destId="{28992C28-AF8C-43E4-BD8A-72D7BB981A1E}" srcOrd="1" destOrd="0" presId="urn:microsoft.com/office/officeart/2008/layout/LinedList"/>
    <dgm:cxn modelId="{A69EBA9F-138D-45C3-B4A3-DE3DE845AC1F}" type="presParOf" srcId="{90A1573F-2A09-46DD-8073-DA2A2D2B1AF9}" destId="{30520711-229D-467C-9584-20B03D928290}" srcOrd="6" destOrd="0" presId="urn:microsoft.com/office/officeart/2008/layout/LinedList"/>
    <dgm:cxn modelId="{04605760-F8DD-4941-A59E-D45EDE027BA7}" type="presParOf" srcId="{90A1573F-2A09-46DD-8073-DA2A2D2B1AF9}" destId="{15CE22AF-BBA4-4C43-910B-C476F706C28C}" srcOrd="7" destOrd="0" presId="urn:microsoft.com/office/officeart/2008/layout/LinedList"/>
    <dgm:cxn modelId="{A8EC3129-21E0-4870-BA13-9FA8D9F3C75F}" type="presParOf" srcId="{15CE22AF-BBA4-4C43-910B-C476F706C28C}" destId="{F77B1358-19E7-4813-A417-D49EE291EC05}" srcOrd="0" destOrd="0" presId="urn:microsoft.com/office/officeart/2008/layout/LinedList"/>
    <dgm:cxn modelId="{AED02709-A793-477E-A695-53FB680C5BC3}" type="presParOf" srcId="{15CE22AF-BBA4-4C43-910B-C476F706C28C}" destId="{D808FFB8-B487-480D-8689-CC2183EBC715}" srcOrd="1" destOrd="0" presId="urn:microsoft.com/office/officeart/2008/layout/LinedList"/>
    <dgm:cxn modelId="{4A968AC2-D7C8-41CC-9FBC-32DA3CBB58A1}" type="presParOf" srcId="{90A1573F-2A09-46DD-8073-DA2A2D2B1AF9}" destId="{AA37B8F1-086D-4DD8-A646-EADE82572FA6}" srcOrd="8" destOrd="0" presId="urn:microsoft.com/office/officeart/2008/layout/LinedList"/>
    <dgm:cxn modelId="{1700A353-A67C-4379-A199-C445D9E56AD1}" type="presParOf" srcId="{90A1573F-2A09-46DD-8073-DA2A2D2B1AF9}" destId="{D01C1E4E-7FCC-442C-BC8F-98AFE04A1425}" srcOrd="9" destOrd="0" presId="urn:microsoft.com/office/officeart/2008/layout/LinedList"/>
    <dgm:cxn modelId="{8677E028-901D-44B0-839B-9339EFF0EAD6}" type="presParOf" srcId="{D01C1E4E-7FCC-442C-BC8F-98AFE04A1425}" destId="{083ED17F-A561-404A-BB92-38E96EE1168C}" srcOrd="0" destOrd="0" presId="urn:microsoft.com/office/officeart/2008/layout/LinedList"/>
    <dgm:cxn modelId="{3A66E347-A3E8-41CE-A522-11E2B166CCBB}" type="presParOf" srcId="{D01C1E4E-7FCC-442C-BC8F-98AFE04A1425}" destId="{7541D679-94A8-4F1E-B390-5995E32181A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2019D-2EFD-4786-BDEA-4FEAAD4AB3B0}">
      <dsp:nvSpPr>
        <dsp:cNvPr id="0" name=""/>
        <dsp:cNvSpPr/>
      </dsp:nvSpPr>
      <dsp:spPr>
        <a:xfrm>
          <a:off x="0" y="537"/>
          <a:ext cx="4492602" cy="0"/>
        </a:xfrm>
        <a:prstGeom prst="line">
          <a:avLst/>
        </a:prstGeom>
        <a:solidFill>
          <a:schemeClr val="accent2">
            <a:hueOff val="0"/>
            <a:satOff val="0"/>
            <a:lumOff val="0"/>
            <a:alphaOff val="0"/>
          </a:schemeClr>
        </a:solidFill>
        <a:ln w="1397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EEEAC5-D378-49D8-84B8-6AB7207CFA6C}">
      <dsp:nvSpPr>
        <dsp:cNvPr id="0" name=""/>
        <dsp:cNvSpPr/>
      </dsp:nvSpPr>
      <dsp:spPr>
        <a:xfrm>
          <a:off x="0" y="537"/>
          <a:ext cx="4492602" cy="880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err="1">
              <a:latin typeface="Times New Roman" panose="02020603050405020304" pitchFamily="18" charset="0"/>
              <a:cs typeface="Times New Roman" panose="02020603050405020304" pitchFamily="18" charset="0"/>
            </a:rPr>
            <a:t>Cuộc</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cách</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mạng</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công</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nghiệp</a:t>
          </a:r>
          <a:r>
            <a:rPr lang="en-US" sz="1400" kern="1200" dirty="0">
              <a:latin typeface="Times New Roman" panose="02020603050405020304" pitchFamily="18" charset="0"/>
              <a:cs typeface="Times New Roman" panose="02020603050405020304" pitchFamily="18" charset="0"/>
            </a:rPr>
            <a:t> 4.0 </a:t>
          </a:r>
          <a:r>
            <a:rPr lang="en-US" sz="1400" kern="1200" dirty="0" err="1">
              <a:latin typeface="Times New Roman" panose="02020603050405020304" pitchFamily="18" charset="0"/>
              <a:cs typeface="Times New Roman" panose="02020603050405020304" pitchFamily="18" charset="0"/>
            </a:rPr>
            <a:t>thúc</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đẩy</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ứng</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dụng</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rộng</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rãi</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các</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thiết</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bị</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thông</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minh</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trong</a:t>
          </a:r>
          <a:r>
            <a:rPr lang="en-US" sz="1400" kern="1200" dirty="0">
              <a:latin typeface="Times New Roman" panose="02020603050405020304" pitchFamily="18" charset="0"/>
              <a:cs typeface="Times New Roman" panose="02020603050405020304" pitchFamily="18" charset="0"/>
            </a:rPr>
            <a:t> y </a:t>
          </a:r>
          <a:r>
            <a:rPr lang="en-US" sz="1400" kern="1200" dirty="0" err="1">
              <a:latin typeface="Times New Roman" panose="02020603050405020304" pitchFamily="18" charset="0"/>
              <a:cs typeface="Times New Roman" panose="02020603050405020304" pitchFamily="18" charset="0"/>
            </a:rPr>
            <a:t>tế</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đáp</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ứng</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nhu</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cầu</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theo</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dõi</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và</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cải</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thiện</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sức</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khỏe</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cá</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nhân</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một</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cách</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chủ</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động</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tiện</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lợi</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và</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hiệu</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quả</a:t>
          </a:r>
          <a:r>
            <a:rPr lang="en-US" sz="1400" kern="1200" dirty="0">
              <a:latin typeface="Times New Roman" panose="02020603050405020304" pitchFamily="18" charset="0"/>
              <a:cs typeface="Times New Roman" panose="02020603050405020304" pitchFamily="18" charset="0"/>
            </a:rPr>
            <a:t>. </a:t>
          </a:r>
        </a:p>
      </dsp:txBody>
      <dsp:txXfrm>
        <a:off x="0" y="537"/>
        <a:ext cx="4492602" cy="880801"/>
      </dsp:txXfrm>
    </dsp:sp>
    <dsp:sp modelId="{7E450CDE-EFC7-46B5-A3B0-A308637918F1}">
      <dsp:nvSpPr>
        <dsp:cNvPr id="0" name=""/>
        <dsp:cNvSpPr/>
      </dsp:nvSpPr>
      <dsp:spPr>
        <a:xfrm>
          <a:off x="0" y="881339"/>
          <a:ext cx="4492602" cy="0"/>
        </a:xfrm>
        <a:prstGeom prst="line">
          <a:avLst/>
        </a:prstGeom>
        <a:solidFill>
          <a:schemeClr val="accent2">
            <a:hueOff val="-1856167"/>
            <a:satOff val="606"/>
            <a:lumOff val="-539"/>
            <a:alphaOff val="0"/>
          </a:schemeClr>
        </a:solidFill>
        <a:ln w="13970" cap="flat" cmpd="sng" algn="ctr">
          <a:solidFill>
            <a:schemeClr val="accent2">
              <a:hueOff val="-1856167"/>
              <a:satOff val="606"/>
              <a:lumOff val="-53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2C994B-82D0-47F3-B1B9-A4261266FE6B}">
      <dsp:nvSpPr>
        <dsp:cNvPr id="0" name=""/>
        <dsp:cNvSpPr/>
      </dsp:nvSpPr>
      <dsp:spPr>
        <a:xfrm>
          <a:off x="0" y="881339"/>
          <a:ext cx="4492602" cy="880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vi-VN" sz="1400" kern="1200" dirty="0">
              <a:latin typeface="Times New Roman" panose="02020603050405020304" pitchFamily="18" charset="0"/>
              <a:cs typeface="Times New Roman" panose="02020603050405020304" pitchFamily="18" charset="0"/>
            </a:rPr>
            <a:t>Chất lượng giấc ngủ là yếu tố then chốt cho sức khỏe thể chất và tinh thần, nhưng các phương pháp giám sát truyền thống tại bệnh viện tốn kém, khó triển khai đại trà, đặc biệt trong trường hợp khẩn cấp khi ngủ. </a:t>
          </a:r>
        </a:p>
      </dsp:txBody>
      <dsp:txXfrm>
        <a:off x="0" y="881339"/>
        <a:ext cx="4492602" cy="880801"/>
      </dsp:txXfrm>
    </dsp:sp>
    <dsp:sp modelId="{8BED9EF4-D869-4D94-8626-7CD6E97EF942}">
      <dsp:nvSpPr>
        <dsp:cNvPr id="0" name=""/>
        <dsp:cNvSpPr/>
      </dsp:nvSpPr>
      <dsp:spPr>
        <a:xfrm>
          <a:off x="0" y="1762141"/>
          <a:ext cx="4492602" cy="0"/>
        </a:xfrm>
        <a:prstGeom prst="line">
          <a:avLst/>
        </a:prstGeom>
        <a:solidFill>
          <a:schemeClr val="accent2">
            <a:hueOff val="-3712334"/>
            <a:satOff val="1211"/>
            <a:lumOff val="-1079"/>
            <a:alphaOff val="0"/>
          </a:schemeClr>
        </a:solidFill>
        <a:ln w="13970" cap="flat" cmpd="sng" algn="ctr">
          <a:solidFill>
            <a:schemeClr val="accent2">
              <a:hueOff val="-3712334"/>
              <a:satOff val="1211"/>
              <a:lumOff val="-107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0994E2-13C3-4473-A2DE-DC5DD280A9F4}">
      <dsp:nvSpPr>
        <dsp:cNvPr id="0" name=""/>
        <dsp:cNvSpPr/>
      </dsp:nvSpPr>
      <dsp:spPr>
        <a:xfrm>
          <a:off x="0" y="1762141"/>
          <a:ext cx="4492602" cy="880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vi-VN" sz="1400" kern="1200" dirty="0">
              <a:latin typeface="Times New Roman" panose="02020603050405020304" pitchFamily="18" charset="0"/>
              <a:cs typeface="Times New Roman" panose="02020603050405020304" pitchFamily="18" charset="0"/>
            </a:rPr>
            <a:t>Cần phát triển thiết bị nhỏ gọn, dễ sử dụng tại nhà, tích hợp nhiều chức năng: đo các chỉ số sinh học cơ bản, phân tích chu kỳ giấc ngủ, cảnh báo sớm dấu hiệu bất thường và hỗ trợ truyền tin khẩn cấp có định vị. </a:t>
          </a:r>
        </a:p>
      </dsp:txBody>
      <dsp:txXfrm>
        <a:off x="0" y="1762141"/>
        <a:ext cx="4492602" cy="880801"/>
      </dsp:txXfrm>
    </dsp:sp>
    <dsp:sp modelId="{30520711-229D-467C-9584-20B03D928290}">
      <dsp:nvSpPr>
        <dsp:cNvPr id="0" name=""/>
        <dsp:cNvSpPr/>
      </dsp:nvSpPr>
      <dsp:spPr>
        <a:xfrm>
          <a:off x="0" y="2642943"/>
          <a:ext cx="4492602" cy="0"/>
        </a:xfrm>
        <a:prstGeom prst="line">
          <a:avLst/>
        </a:prstGeom>
        <a:solidFill>
          <a:schemeClr val="accent2">
            <a:hueOff val="-5568501"/>
            <a:satOff val="1817"/>
            <a:lumOff val="-1618"/>
            <a:alphaOff val="0"/>
          </a:schemeClr>
        </a:solidFill>
        <a:ln w="13970" cap="flat" cmpd="sng" algn="ctr">
          <a:solidFill>
            <a:schemeClr val="accent2">
              <a:hueOff val="-5568501"/>
              <a:satOff val="1817"/>
              <a:lumOff val="-161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7B1358-19E7-4813-A417-D49EE291EC05}">
      <dsp:nvSpPr>
        <dsp:cNvPr id="0" name=""/>
        <dsp:cNvSpPr/>
      </dsp:nvSpPr>
      <dsp:spPr>
        <a:xfrm>
          <a:off x="0" y="2642943"/>
          <a:ext cx="4492602" cy="880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Mục tiêu đề tài: nghiên cứu, lựa chọn giải pháp thiết kế và linh kiện, phát triển phần cứng và phần mềm, chế tạo mẫu, thử nghiệm thực tế và đánh giá hiệu quả hoạt động của thiết bị. </a:t>
          </a:r>
        </a:p>
      </dsp:txBody>
      <dsp:txXfrm>
        <a:off x="0" y="2642943"/>
        <a:ext cx="4492602" cy="880801"/>
      </dsp:txXfrm>
    </dsp:sp>
    <dsp:sp modelId="{AA37B8F1-086D-4DD8-A646-EADE82572FA6}">
      <dsp:nvSpPr>
        <dsp:cNvPr id="0" name=""/>
        <dsp:cNvSpPr/>
      </dsp:nvSpPr>
      <dsp:spPr>
        <a:xfrm>
          <a:off x="0" y="3523745"/>
          <a:ext cx="4492602" cy="0"/>
        </a:xfrm>
        <a:prstGeom prst="line">
          <a:avLst/>
        </a:prstGeom>
        <a:solidFill>
          <a:schemeClr val="accent2">
            <a:hueOff val="-7424668"/>
            <a:satOff val="2422"/>
            <a:lumOff val="-2157"/>
            <a:alphaOff val="0"/>
          </a:schemeClr>
        </a:solidFill>
        <a:ln w="13970" cap="flat" cmpd="sng" algn="ctr">
          <a:solidFill>
            <a:schemeClr val="accent2">
              <a:hueOff val="-7424668"/>
              <a:satOff val="2422"/>
              <a:lumOff val="-215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3ED17F-A561-404A-BB92-38E96EE1168C}">
      <dsp:nvSpPr>
        <dsp:cNvPr id="0" name=""/>
        <dsp:cNvSpPr/>
      </dsp:nvSpPr>
      <dsp:spPr>
        <a:xfrm>
          <a:off x="0" y="3523745"/>
          <a:ext cx="4492602" cy="880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vi-VN" sz="1400" kern="1200">
              <a:latin typeface="Times New Roman" panose="02020603050405020304" pitchFamily="18" charset="0"/>
              <a:cs typeface="Times New Roman" panose="02020603050405020304" pitchFamily="18" charset="0"/>
            </a:rPr>
            <a:t>Chức năng chính của thiết bị bao gồm: ghi nhận dữ liệu sinh học, phân tích chất lượng giấc ngủ, cảnh báo vượt ngưỡng, nhắc nhở vận động định kỳ, đồng bộ dữ liệu không dây và xác định vị trí khi khẩn cấp.</a:t>
          </a:r>
        </a:p>
      </dsp:txBody>
      <dsp:txXfrm>
        <a:off x="0" y="3523745"/>
        <a:ext cx="4492602" cy="88080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569214"/>
            <a:ext cx="7063740" cy="3031236"/>
          </a:xfrm>
        </p:spPr>
        <p:txBody>
          <a:bodyPr anchor="b">
            <a:normAutofit/>
          </a:bodyPr>
          <a:lstStyle>
            <a:lvl1pPr algn="l">
              <a:lnSpc>
                <a:spcPct val="85000"/>
              </a:lnSpc>
              <a:defRPr sz="54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3600450"/>
            <a:ext cx="7063740" cy="1268730"/>
          </a:xfrm>
        </p:spPr>
        <p:txBody>
          <a:bodyPr>
            <a:normAutofit/>
          </a:bodyPr>
          <a:lstStyle>
            <a:lvl1pPr marL="0" indent="0" algn="l">
              <a:buNone/>
              <a:defRPr sz="1650" baseline="0">
                <a:solidFill>
                  <a:schemeClr val="tx1">
                    <a:lumMod val="75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5BCAD085-E8A6-8845-BD4E-CB4CCA059FC4}" type="datetimeFigureOut">
              <a:rPr lang="en-US" smtClean="0"/>
              <a:t>6/4/2025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C1FF6DA9-008F-8B48-92A6-B652298478BF}" type="slidenum">
              <a:rPr lang="en-US" smtClean="0"/>
              <a:t>‹#›</a:t>
            </a:fld>
            <a:endParaRPr lang="en-US"/>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4833257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20768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285750"/>
            <a:ext cx="185737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285750"/>
            <a:ext cx="5800725"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41465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85858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569214"/>
            <a:ext cx="7063740" cy="3031236"/>
          </a:xfrm>
        </p:spPr>
        <p:txBody>
          <a:bodyPr anchor="b">
            <a:normAutofit/>
          </a:bodyPr>
          <a:lstStyle>
            <a:lvl1pPr>
              <a:lnSpc>
                <a:spcPct val="85000"/>
              </a:lnSpc>
              <a:defRPr sz="5400" b="0"/>
            </a:lvl1pPr>
          </a:lstStyle>
          <a:p>
            <a:r>
              <a:rPr lang="en-US"/>
              <a:t>Click to edit Master title style</a:t>
            </a:r>
            <a:endParaRPr lang="en-US" dirty="0"/>
          </a:p>
        </p:txBody>
      </p:sp>
      <p:sp>
        <p:nvSpPr>
          <p:cNvPr id="3" name="Text Placeholder 2"/>
          <p:cNvSpPr>
            <a:spLocks noGrp="1"/>
          </p:cNvSpPr>
          <p:nvPr>
            <p:ph type="body" idx="1"/>
          </p:nvPr>
        </p:nvSpPr>
        <p:spPr>
          <a:xfrm>
            <a:off x="946404" y="3600450"/>
            <a:ext cx="7063740" cy="1268730"/>
          </a:xfrm>
        </p:spPr>
        <p:txBody>
          <a:bodyPr anchor="t">
            <a:normAutofit/>
          </a:bodyPr>
          <a:lstStyle>
            <a:lvl1pPr marL="0" indent="0">
              <a:buNone/>
              <a:defRPr sz="16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68506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371600"/>
            <a:ext cx="3360420" cy="3263503"/>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68220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285241"/>
            <a:ext cx="3360420" cy="548640"/>
          </a:xfrm>
        </p:spPr>
        <p:txBody>
          <a:bodyPr anchor="b">
            <a:normAutofit/>
          </a:bodyPr>
          <a:lstStyle>
            <a:lvl1pPr marL="0" indent="0">
              <a:spcBef>
                <a:spcPts val="0"/>
              </a:spcBef>
              <a:buNone/>
              <a:defRPr sz="15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46404"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94860" y="1285241"/>
            <a:ext cx="3360420" cy="548640"/>
          </a:xfrm>
        </p:spPr>
        <p:txBody>
          <a:bodyPr anchor="b">
            <a:normAutofit/>
          </a:bodyPr>
          <a:lstStyle>
            <a:lvl1pPr marL="0" indent="0">
              <a:lnSpc>
                <a:spcPct val="95000"/>
              </a:lnSpc>
              <a:spcBef>
                <a:spcPts val="0"/>
              </a:spcBef>
              <a:buNone/>
              <a:defRPr lang="en-US" sz="1500" b="0" kern="1200" dirty="0">
                <a:solidFill>
                  <a:schemeClr val="tx2"/>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500"/>
              </a:spcBef>
              <a:buFontTx/>
              <a:buNone/>
            </a:pPr>
            <a:r>
              <a:rPr lang="en-US"/>
              <a:t>Click to edit Master text styles</a:t>
            </a:r>
          </a:p>
        </p:txBody>
      </p:sp>
      <p:sp>
        <p:nvSpPr>
          <p:cNvPr id="6" name="Content Placeholder 5"/>
          <p:cNvSpPr>
            <a:spLocks noGrp="1"/>
          </p:cNvSpPr>
          <p:nvPr>
            <p:ph sz="quarter" idx="4"/>
          </p:nvPr>
        </p:nvSpPr>
        <p:spPr>
          <a:xfrm>
            <a:off x="4594860" y="1880662"/>
            <a:ext cx="3360420" cy="274848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6/4/2025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05810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6/4/2025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90270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2981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0"/>
            <a:ext cx="2400300" cy="1200148"/>
          </a:xfrm>
        </p:spPr>
        <p:txBody>
          <a:bodyPr anchor="b">
            <a:normAutofit/>
          </a:bodyPr>
          <a:lstStyle>
            <a:lvl1pPr>
              <a:defRPr sz="2400" b="0" baseline="0"/>
            </a:lvl1pPr>
          </a:lstStyle>
          <a:p>
            <a:r>
              <a:rPr lang="en-US"/>
              <a:t>Click to edit Master title style</a:t>
            </a:r>
            <a:endParaRPr lang="en-US" dirty="0"/>
          </a:p>
        </p:txBody>
      </p:sp>
      <p:sp>
        <p:nvSpPr>
          <p:cNvPr id="3" name="Content Placeholder 2"/>
          <p:cNvSpPr>
            <a:spLocks noGrp="1"/>
          </p:cNvSpPr>
          <p:nvPr>
            <p:ph idx="1"/>
          </p:nvPr>
        </p:nvSpPr>
        <p:spPr>
          <a:xfrm>
            <a:off x="3378200" y="514350"/>
            <a:ext cx="4559300" cy="411480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1574801"/>
            <a:ext cx="2400300" cy="2857501"/>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19389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29050"/>
            <a:ext cx="8469630" cy="1314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3943350"/>
            <a:ext cx="7486650" cy="6858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3846692"/>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800" y="4581442"/>
            <a:ext cx="7486650" cy="447758"/>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16951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274320"/>
            <a:ext cx="7269480" cy="99417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371600"/>
            <a:ext cx="6446520" cy="32635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8098157" y="748903"/>
            <a:ext cx="1428749" cy="273844"/>
          </a:xfrm>
          <a:prstGeom prst="rect">
            <a:avLst/>
          </a:prstGeom>
        </p:spPr>
        <p:txBody>
          <a:bodyPr vert="horz" lIns="91440" tIns="45720" rIns="91440" bIns="45720" rtlCol="0" anchor="ctr"/>
          <a:lstStyle>
            <a:lvl1pPr algn="r">
              <a:defRPr sz="788" b="0">
                <a:solidFill>
                  <a:schemeClr val="tx2">
                    <a:lumMod val="20000"/>
                    <a:lumOff val="80000"/>
                  </a:schemeClr>
                </a:solidFill>
              </a:defRPr>
            </a:lvl1pPr>
          </a:lstStyle>
          <a:p>
            <a:fld id="{5BCAD085-E8A6-8845-BD4E-CB4CCA059FC4}" type="datetimeFigureOut">
              <a:rPr lang="en-US" smtClean="0"/>
              <a:t>6/4/2025</a:t>
            </a:fld>
            <a:endParaRPr lang="en-US"/>
          </a:p>
        </p:txBody>
      </p:sp>
      <p:sp>
        <p:nvSpPr>
          <p:cNvPr id="5" name="Footer Placeholder 4"/>
          <p:cNvSpPr>
            <a:spLocks noGrp="1"/>
          </p:cNvSpPr>
          <p:nvPr>
            <p:ph type="ftr" sz="quarter" idx="3"/>
          </p:nvPr>
        </p:nvSpPr>
        <p:spPr>
          <a:xfrm rot="16200000">
            <a:off x="7469506" y="3034903"/>
            <a:ext cx="2686050" cy="273844"/>
          </a:xfrm>
          <a:prstGeom prst="rect">
            <a:avLst/>
          </a:prstGeom>
        </p:spPr>
        <p:txBody>
          <a:bodyPr vert="horz" lIns="91440" tIns="45720" rIns="91440" bIns="45720" rtlCol="0" anchor="ctr"/>
          <a:lstStyle>
            <a:lvl1pPr algn="l">
              <a:defRPr sz="788">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8469630" y="4629150"/>
            <a:ext cx="685800" cy="445294"/>
          </a:xfrm>
          <a:prstGeom prst="rect">
            <a:avLst/>
          </a:prstGeom>
        </p:spPr>
        <p:txBody>
          <a:bodyPr vert="horz" lIns="45720" tIns="45720" rIns="45720" bIns="45720" rtlCol="0" anchor="ctr">
            <a:normAutofit/>
          </a:bodyPr>
          <a:lstStyle>
            <a:lvl1pPr algn="ctr">
              <a:defRPr sz="2700">
                <a:solidFill>
                  <a:schemeClr val="tx2">
                    <a:lumMod val="60000"/>
                    <a:lumOff val="40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408726535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spc="-38" baseline="0">
          <a:solidFill>
            <a:schemeClr val="tx1"/>
          </a:solidFill>
          <a:latin typeface="+mj-lt"/>
          <a:ea typeface="+mj-ea"/>
          <a:cs typeface="+mj-cs"/>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mn-lt"/>
          <a:ea typeface="+mn-ea"/>
          <a:cs typeface="+mn-cs"/>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mn-lt"/>
          <a:ea typeface="+mn-ea"/>
          <a:cs typeface="+mn-cs"/>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8BA3D8AB-075F-4BA0-86FD-E58CCD85B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69" name="Rectangle 68">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46404" y="274320"/>
            <a:ext cx="7269480" cy="994171"/>
          </a:xfrm>
        </p:spPr>
        <p:txBody>
          <a:bodyPr vert="horz" lIns="91440" tIns="45720" rIns="91440" bIns="45720" rtlCol="0" anchor="b">
            <a:normAutofit/>
          </a:bodyPr>
          <a:lstStyle/>
          <a:p>
            <a:pPr defTabSz="914400">
              <a:lnSpc>
                <a:spcPct val="90000"/>
              </a:lnSpc>
            </a:pPr>
            <a:r>
              <a:rPr lang="en-US" sz="3700" spc="-50">
                <a:latin typeface="Times New Roman" panose="02020603050405020304" pitchFamily="18" charset="0"/>
                <a:cs typeface="Times New Roman" panose="02020603050405020304" pitchFamily="18" charset="0"/>
              </a:rPr>
              <a:t>ĐỒ ÁN TỐT NGHIỆP ĐẠI HỌC</a:t>
            </a:r>
          </a:p>
        </p:txBody>
      </p:sp>
      <p:sp>
        <p:nvSpPr>
          <p:cNvPr id="3" name="Subtitle 2"/>
          <p:cNvSpPr>
            <a:spLocks noGrp="1"/>
          </p:cNvSpPr>
          <p:nvPr>
            <p:ph type="subTitle" idx="1"/>
          </p:nvPr>
        </p:nvSpPr>
        <p:spPr>
          <a:xfrm>
            <a:off x="946404" y="1371600"/>
            <a:ext cx="6446520" cy="3657600"/>
          </a:xfrm>
        </p:spPr>
        <p:txBody>
          <a:bodyPr vert="horz" lIns="91440" tIns="45720" rIns="91440" bIns="45720" rtlCol="0">
            <a:noAutofit/>
          </a:bodyPr>
          <a:lstStyle/>
          <a:p>
            <a:pPr indent="-182880" algn="ctr" defTabSz="914400"/>
            <a:r>
              <a:rPr lang="vi-VN" sz="1200" dirty="0">
                <a:latin typeface="Times New Roman" panose="02020603050405020304" pitchFamily="18" charset="0"/>
                <a:cs typeface="Times New Roman" panose="02020603050405020304" pitchFamily="18" charset="0"/>
              </a:rPr>
              <a:t>ĐỀ TÀI</a:t>
            </a:r>
          </a:p>
          <a:p>
            <a:pPr indent="-182880" algn="ctr" defTabSz="914400"/>
            <a:r>
              <a:rPr lang="en-US" sz="1200" dirty="0">
                <a:latin typeface="Times New Roman" panose="02020603050405020304" pitchFamily="18" charset="0"/>
                <a:cs typeface="Times New Roman" panose="02020603050405020304" pitchFamily="18" charset="0"/>
              </a:rPr>
              <a:t>THIẾT KẾ VÀ CHẾ TẠO THIẾT BỊ THÔNG MINH HỖ TRỢ CHĂM SÓC SỨC KHỎE</a:t>
            </a:r>
          </a:p>
          <a:p>
            <a:pPr indent="-182880" defTabSz="914400"/>
            <a:endParaRPr lang="en-US" sz="1200" dirty="0">
              <a:latin typeface="Times New Roman" panose="02020603050405020304" pitchFamily="18" charset="0"/>
              <a:cs typeface="Times New Roman" panose="02020603050405020304" pitchFamily="18" charset="0"/>
            </a:endParaRPr>
          </a:p>
          <a:p>
            <a:pPr indent="-182880" defTabSz="914400"/>
            <a:r>
              <a:rPr lang="vi-VN" sz="1200" dirty="0">
                <a:latin typeface="Times New Roman" panose="02020603050405020304" pitchFamily="18" charset="0"/>
                <a:cs typeface="Times New Roman" panose="02020603050405020304" pitchFamily="18" charset="0"/>
              </a:rPr>
              <a:t>Sinh viên thực hiện: Nguyễn Văn Phương </a:t>
            </a:r>
          </a:p>
          <a:p>
            <a:pPr indent="-182880" defTabSz="914400"/>
            <a:r>
              <a:rPr lang="vi-VN" sz="1200" dirty="0">
                <a:latin typeface="Times New Roman" panose="02020603050405020304" pitchFamily="18" charset="0"/>
                <a:cs typeface="Times New Roman" panose="02020603050405020304" pitchFamily="18" charset="0"/>
              </a:rPr>
              <a:t>Khóa: 4</a:t>
            </a:r>
          </a:p>
          <a:p>
            <a:pPr indent="-182880" defTabSz="914400"/>
            <a:r>
              <a:rPr lang="vi-VN" sz="1200" dirty="0">
                <a:latin typeface="Times New Roman" panose="02020603050405020304" pitchFamily="18" charset="0"/>
                <a:cs typeface="Times New Roman" panose="02020603050405020304" pitchFamily="18" charset="0"/>
              </a:rPr>
              <a:t>Chuyên ngành: Hệ thống nhúng và điều khiển tự động </a:t>
            </a:r>
          </a:p>
          <a:p>
            <a:pPr indent="-182880" defTabSz="914400"/>
            <a:r>
              <a:rPr lang="vi-VN" sz="1200" dirty="0">
                <a:latin typeface="Times New Roman" panose="02020603050405020304" pitchFamily="18" charset="0"/>
                <a:cs typeface="Times New Roman" panose="02020603050405020304" pitchFamily="18" charset="0"/>
              </a:rPr>
              <a:t>Mã ngành: 7520207 </a:t>
            </a:r>
          </a:p>
          <a:p>
            <a:pPr indent="-182880" defTabSz="914400"/>
            <a:r>
              <a:rPr lang="vi-VN" sz="1200" dirty="0">
                <a:latin typeface="Times New Roman" panose="02020603050405020304" pitchFamily="18" charset="0"/>
                <a:cs typeface="Times New Roman" panose="02020603050405020304" pitchFamily="18" charset="0"/>
              </a:rPr>
              <a:t>Người hướng dẫn: </a:t>
            </a:r>
            <a:r>
              <a:rPr lang="vi-VN" sz="1200" dirty="0" err="1">
                <a:latin typeface="Times New Roman" panose="02020603050405020304" pitchFamily="18" charset="0"/>
                <a:cs typeface="Times New Roman" panose="02020603050405020304" pitchFamily="18" charset="0"/>
              </a:rPr>
              <a:t>ThS</a:t>
            </a:r>
            <a:r>
              <a:rPr lang="vi-VN" sz="1200" dirty="0">
                <a:latin typeface="Times New Roman" panose="02020603050405020304" pitchFamily="18" charset="0"/>
                <a:cs typeface="Times New Roman" panose="02020603050405020304" pitchFamily="18" charset="0"/>
              </a:rPr>
              <a:t>. Nguyễn Thị Thu Hiền </a:t>
            </a:r>
          </a:p>
          <a:p>
            <a:pPr indent="-182880" defTabSz="914400"/>
            <a:r>
              <a:rPr lang="vi-VN"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 </a:t>
            </a:r>
            <a:r>
              <a:rPr lang="vi-VN" sz="1200" dirty="0">
                <a:latin typeface="Times New Roman" panose="02020603050405020304" pitchFamily="18" charset="0"/>
                <a:cs typeface="Times New Roman" panose="02020603050405020304" pitchFamily="18" charset="0"/>
              </a:rPr>
              <a:t>ĐH Công nghệ Giao thông Vận tải </a:t>
            </a:r>
          </a:p>
          <a:p>
            <a:pPr indent="-182880" defTabSz="914400"/>
            <a:endParaRPr lang="vi-VN" sz="1200" dirty="0">
              <a:latin typeface="Times New Roman" panose="02020603050405020304" pitchFamily="18" charset="0"/>
              <a:cs typeface="Times New Roman" panose="02020603050405020304" pitchFamily="18" charset="0"/>
            </a:endParaRPr>
          </a:p>
          <a:p>
            <a:pPr indent="-182880" algn="ctr" defTabSz="914400"/>
            <a:r>
              <a:rPr lang="en-US" sz="1200" dirty="0" err="1">
                <a:latin typeface="Times New Roman" panose="02020603050405020304" pitchFamily="18" charset="0"/>
                <a:cs typeface="Times New Roman" panose="02020603050405020304" pitchFamily="18" charset="0"/>
              </a:rPr>
              <a:t>Năm</a:t>
            </a:r>
            <a:r>
              <a:rPr lang="en-US" sz="1200" dirty="0">
                <a:latin typeface="Times New Roman" panose="02020603050405020304" pitchFamily="18" charset="0"/>
                <a:cs typeface="Times New Roman" panose="02020603050405020304" pitchFamily="18" charset="0"/>
              </a:rPr>
              <a:t>: 2025</a:t>
            </a:r>
          </a:p>
        </p:txBody>
      </p:sp>
      <p:sp>
        <p:nvSpPr>
          <p:cNvPr id="71" name="Rectangle 70">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46404" y="274320"/>
            <a:ext cx="7269480" cy="994171"/>
          </a:xfrm>
        </p:spPr>
        <p:txBody>
          <a:bodyPr>
            <a:normAutofit/>
          </a:bodyPr>
          <a:lstStyle/>
          <a:p>
            <a:r>
              <a:rPr lang="vi-VN" sz="3100" err="1">
                <a:latin typeface="Times New Roman" panose="02020603050405020304" pitchFamily="18" charset="0"/>
                <a:cs typeface="Times New Roman" panose="02020603050405020304" pitchFamily="18" charset="0"/>
              </a:rPr>
              <a:t>Chương</a:t>
            </a:r>
            <a:r>
              <a:rPr lang="vi-VN" sz="3100">
                <a:latin typeface="Times New Roman" panose="02020603050405020304" pitchFamily="18" charset="0"/>
                <a:cs typeface="Times New Roman" panose="02020603050405020304" pitchFamily="18" charset="0"/>
              </a:rPr>
              <a:t> 1: </a:t>
            </a:r>
            <a:r>
              <a:rPr lang="vi-VN" sz="3100" err="1">
                <a:latin typeface="Times New Roman" panose="02020603050405020304" pitchFamily="18" charset="0"/>
                <a:cs typeface="Times New Roman" panose="02020603050405020304" pitchFamily="18" charset="0"/>
              </a:rPr>
              <a:t>Tổng</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quan</a:t>
            </a:r>
            <a:r>
              <a:rPr lang="vi-VN" sz="3100">
                <a:latin typeface="Times New Roman" panose="02020603050405020304" pitchFamily="18" charset="0"/>
                <a:cs typeface="Times New Roman" panose="02020603050405020304" pitchFamily="18" charset="0"/>
              </a:rPr>
              <a:t> - </a:t>
            </a:r>
            <a:r>
              <a:rPr lang="vi-VN" sz="3100" err="1">
                <a:latin typeface="Times New Roman" panose="02020603050405020304" pitchFamily="18" charset="0"/>
                <a:cs typeface="Times New Roman" panose="02020603050405020304" pitchFamily="18" charset="0"/>
              </a:rPr>
              <a:t>Thiết</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bị</a:t>
            </a:r>
            <a:r>
              <a:rPr lang="vi-VN" sz="3100">
                <a:latin typeface="Times New Roman" panose="02020603050405020304" pitchFamily="18" charset="0"/>
                <a:cs typeface="Times New Roman" panose="02020603050405020304" pitchFamily="18" charset="0"/>
              </a:rPr>
              <a:t> y </a:t>
            </a:r>
            <a:r>
              <a:rPr lang="vi-VN" sz="3100" err="1">
                <a:latin typeface="Times New Roman" panose="02020603050405020304" pitchFamily="18" charset="0"/>
                <a:cs typeface="Times New Roman" panose="02020603050405020304" pitchFamily="18" charset="0"/>
              </a:rPr>
              <a:t>tế</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theo</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dõi</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sức</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khỏe</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hiện</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có</a:t>
            </a:r>
            <a:endParaRPr lang="vi-VN" sz="31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46405" y="1450181"/>
            <a:ext cx="2420910" cy="3184921"/>
          </a:xfrm>
        </p:spPr>
        <p:txBody>
          <a:bodyPr>
            <a:normAutofit/>
          </a:bodyPr>
          <a:lstStyle/>
          <a:p>
            <a:pPr marL="0" indent="0">
              <a:buNone/>
            </a:pPr>
            <a:r>
              <a:rPr lang="vi-VN" dirty="0">
                <a:latin typeface="Times New Roman" panose="02020603050405020304" pitchFamily="18" charset="0"/>
                <a:cs typeface="Times New Roman" panose="02020603050405020304" pitchFamily="18" charset="0"/>
              </a:rPr>
              <a:t>Thiết bị y tế theo dõi sức khỏe là công cụ đo, giám sát và phân tích các chỉ số sinh học như nhịp tim, giấc ngủ,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máu, huyết áp, chuyển động… giúp người dùng duy trì lối sống lành mạnh và phát hiện sớm vấn đề sức khỏe</a:t>
            </a:r>
          </a:p>
        </p:txBody>
      </p:sp>
      <p:pic>
        <p:nvPicPr>
          <p:cNvPr id="9" name="Picture 8">
            <a:extLst>
              <a:ext uri="{FF2B5EF4-FFF2-40B4-BE49-F238E27FC236}">
                <a16:creationId xmlns:a16="http://schemas.microsoft.com/office/drawing/2014/main" id="{7D526665-1896-A4D7-AE94-4CB3404B63D1}"/>
              </a:ext>
            </a:extLst>
          </p:cNvPr>
          <p:cNvPicPr>
            <a:picLocks noChangeAspect="1"/>
          </p:cNvPicPr>
          <p:nvPr/>
        </p:nvPicPr>
        <p:blipFill>
          <a:blip r:embed="rId2"/>
          <a:stretch>
            <a:fillRect/>
          </a:stretch>
        </p:blipFill>
        <p:spPr>
          <a:xfrm>
            <a:off x="3367315" y="1450181"/>
            <a:ext cx="4554122" cy="248199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6404" y="274320"/>
            <a:ext cx="7269480" cy="994171"/>
          </a:xfrm>
        </p:spPr>
        <p:txBody>
          <a:bodyPr>
            <a:normAutofit/>
          </a:bodyPr>
          <a:lstStyle/>
          <a:p>
            <a:r>
              <a:rPr lang="vi-VN" sz="3100" err="1">
                <a:latin typeface="Times New Roman" panose="02020603050405020304" pitchFamily="18" charset="0"/>
                <a:cs typeface="Times New Roman" panose="02020603050405020304" pitchFamily="18" charset="0"/>
              </a:rPr>
              <a:t>Chương</a:t>
            </a:r>
            <a:r>
              <a:rPr lang="vi-VN" sz="3100">
                <a:latin typeface="Times New Roman" panose="02020603050405020304" pitchFamily="18" charset="0"/>
                <a:cs typeface="Times New Roman" panose="02020603050405020304" pitchFamily="18" charset="0"/>
              </a:rPr>
              <a:t> 1: </a:t>
            </a:r>
            <a:r>
              <a:rPr lang="vi-VN" sz="3100" err="1">
                <a:latin typeface="Times New Roman" panose="02020603050405020304" pitchFamily="18" charset="0"/>
                <a:cs typeface="Times New Roman" panose="02020603050405020304" pitchFamily="18" charset="0"/>
              </a:rPr>
              <a:t>Tổng</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quan</a:t>
            </a:r>
            <a:r>
              <a:rPr lang="vi-VN" sz="3100">
                <a:latin typeface="Times New Roman" panose="02020603050405020304" pitchFamily="18" charset="0"/>
                <a:cs typeface="Times New Roman" panose="02020603050405020304" pitchFamily="18" charset="0"/>
              </a:rPr>
              <a:t> - </a:t>
            </a:r>
            <a:r>
              <a:rPr lang="vi-VN" sz="3100" err="1">
                <a:latin typeface="Times New Roman" panose="02020603050405020304" pitchFamily="18" charset="0"/>
                <a:cs typeface="Times New Roman" panose="02020603050405020304" pitchFamily="18" charset="0"/>
              </a:rPr>
              <a:t>Sơ</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lược</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về</a:t>
            </a:r>
            <a:r>
              <a:rPr lang="vi-VN" sz="3100">
                <a:latin typeface="Times New Roman" panose="02020603050405020304" pitchFamily="18" charset="0"/>
                <a:cs typeface="Times New Roman" panose="02020603050405020304" pitchFamily="18" charset="0"/>
              </a:rPr>
              <a:t> </a:t>
            </a:r>
            <a:r>
              <a:rPr lang="vi-VN" sz="3100" dirty="0" err="1">
                <a:latin typeface="Times New Roman" panose="02020603050405020304" pitchFamily="18" charset="0"/>
                <a:cs typeface="Times New Roman" panose="02020603050405020304" pitchFamily="18" charset="0"/>
              </a:rPr>
              <a:t>Internet</a:t>
            </a:r>
            <a:r>
              <a:rPr lang="vi-VN" sz="3100" dirty="0">
                <a:latin typeface="Times New Roman" panose="02020603050405020304" pitchFamily="18" charset="0"/>
                <a:cs typeface="Times New Roman" panose="02020603050405020304" pitchFamily="18" charset="0"/>
              </a:rPr>
              <a:t> </a:t>
            </a:r>
            <a:r>
              <a:rPr lang="vi-VN" sz="3100" dirty="0" err="1">
                <a:latin typeface="Times New Roman" panose="02020603050405020304" pitchFamily="18" charset="0"/>
                <a:cs typeface="Times New Roman" panose="02020603050405020304" pitchFamily="18" charset="0"/>
              </a:rPr>
              <a:t>of</a:t>
            </a:r>
            <a:r>
              <a:rPr lang="vi-VN" sz="3100" dirty="0">
                <a:latin typeface="Times New Roman" panose="02020603050405020304" pitchFamily="18" charset="0"/>
                <a:cs typeface="Times New Roman" panose="02020603050405020304" pitchFamily="18" charset="0"/>
              </a:rPr>
              <a:t> </a:t>
            </a:r>
            <a:r>
              <a:rPr lang="vi-VN" sz="3100" dirty="0" err="1">
                <a:latin typeface="Times New Roman" panose="02020603050405020304" pitchFamily="18" charset="0"/>
                <a:cs typeface="Times New Roman" panose="02020603050405020304" pitchFamily="18" charset="0"/>
              </a:rPr>
              <a:t>Things</a:t>
            </a:r>
            <a:r>
              <a:rPr lang="vi-VN" sz="3100" dirty="0">
                <a:latin typeface="Times New Roman" panose="02020603050405020304" pitchFamily="18" charset="0"/>
                <a:cs typeface="Times New Roman" panose="02020603050405020304" pitchFamily="18" charset="0"/>
              </a:rPr>
              <a:t> (</a:t>
            </a:r>
            <a:r>
              <a:rPr lang="vi-VN" sz="3100" dirty="0" err="1">
                <a:latin typeface="Times New Roman" panose="02020603050405020304" pitchFamily="18" charset="0"/>
                <a:cs typeface="Times New Roman" panose="02020603050405020304" pitchFamily="18" charset="0"/>
              </a:rPr>
              <a:t>IoT</a:t>
            </a:r>
            <a:r>
              <a:rPr lang="vi-VN" sz="3100" dirty="0">
                <a:latin typeface="Times New Roman" panose="02020603050405020304" pitchFamily="18" charset="0"/>
                <a:cs typeface="Times New Roman" panose="02020603050405020304" pitchFamily="18" charset="0"/>
              </a:rPr>
              <a:t>)</a:t>
            </a:r>
          </a:p>
        </p:txBody>
      </p:sp>
      <p:sp>
        <p:nvSpPr>
          <p:cNvPr id="3" name="Content Placeholder 2"/>
          <p:cNvSpPr>
            <a:spLocks noGrp="1"/>
          </p:cNvSpPr>
          <p:nvPr>
            <p:ph idx="1"/>
          </p:nvPr>
        </p:nvSpPr>
        <p:spPr>
          <a:xfrm>
            <a:off x="946404" y="1371600"/>
            <a:ext cx="6446520" cy="3263502"/>
          </a:xfrm>
        </p:spPr>
        <p:txBody>
          <a:bodyPr>
            <a:normAutofit/>
          </a:bodyPr>
          <a:lstStyle/>
          <a:p>
            <a:pPr marL="0" indent="0">
              <a:buNone/>
            </a:pPr>
            <a:r>
              <a:rPr lang="vi-VN" sz="1200" dirty="0" err="1">
                <a:latin typeface="Times New Roman" panose="02020603050405020304" pitchFamily="18" charset="0"/>
                <a:cs typeface="Times New Roman" panose="02020603050405020304" pitchFamily="18" charset="0"/>
              </a:rPr>
              <a:t>Internet</a:t>
            </a:r>
            <a:r>
              <a:rPr lang="vi-VN" sz="1200" dirty="0">
                <a:latin typeface="Times New Roman" panose="02020603050405020304" pitchFamily="18" charset="0"/>
                <a:cs typeface="Times New Roman" panose="02020603050405020304" pitchFamily="18" charset="0"/>
              </a:rPr>
              <a:t> vạn vật (</a:t>
            </a:r>
            <a:r>
              <a:rPr lang="vi-VN" sz="1200" dirty="0" err="1">
                <a:latin typeface="Times New Roman" panose="02020603050405020304" pitchFamily="18" charset="0"/>
                <a:cs typeface="Times New Roman" panose="02020603050405020304" pitchFamily="18" charset="0"/>
              </a:rPr>
              <a:t>IoT</a:t>
            </a:r>
            <a:r>
              <a:rPr lang="vi-VN" sz="1200" dirty="0">
                <a:latin typeface="Times New Roman" panose="02020603050405020304" pitchFamily="18" charset="0"/>
                <a:cs typeface="Times New Roman" panose="02020603050405020304" pitchFamily="18" charset="0"/>
              </a:rPr>
              <a:t>) là khái niệm về mạng lưới các “vật” – từ cảm biến, thiết bị điện tử đến máy móc – được kết nối qua </a:t>
            </a:r>
            <a:r>
              <a:rPr lang="vi-VN" sz="1200" dirty="0" err="1">
                <a:latin typeface="Times New Roman" panose="02020603050405020304" pitchFamily="18" charset="0"/>
                <a:cs typeface="Times New Roman" panose="02020603050405020304" pitchFamily="18" charset="0"/>
              </a:rPr>
              <a:t>Internet</a:t>
            </a:r>
            <a:r>
              <a:rPr lang="vi-VN" sz="1200" dirty="0">
                <a:latin typeface="Times New Roman" panose="02020603050405020304" pitchFamily="18" charset="0"/>
                <a:cs typeface="Times New Roman" panose="02020603050405020304" pitchFamily="18" charset="0"/>
              </a:rPr>
              <a:t> mà không cần tương tác trực tiếp giữa người với người hay người với máy tính, được </a:t>
            </a:r>
            <a:r>
              <a:rPr lang="vi-VN" sz="1200" dirty="0" err="1">
                <a:latin typeface="Times New Roman" panose="02020603050405020304" pitchFamily="18" charset="0"/>
                <a:cs typeface="Times New Roman" panose="02020603050405020304" pitchFamily="18" charset="0"/>
              </a:rPr>
              <a:t>Kevin</a:t>
            </a:r>
            <a:r>
              <a:rPr lang="vi-VN" sz="1200" dirty="0">
                <a:latin typeface="Times New Roman" panose="02020603050405020304" pitchFamily="18" charset="0"/>
                <a:cs typeface="Times New Roman" panose="02020603050405020304" pitchFamily="18" charset="0"/>
              </a:rPr>
              <a:t> </a:t>
            </a:r>
            <a:r>
              <a:rPr lang="vi-VN" sz="1200" dirty="0" err="1">
                <a:latin typeface="Times New Roman" panose="02020603050405020304" pitchFamily="18" charset="0"/>
                <a:cs typeface="Times New Roman" panose="02020603050405020304" pitchFamily="18" charset="0"/>
              </a:rPr>
              <a:t>Ashton</a:t>
            </a:r>
            <a:r>
              <a:rPr lang="vi-VN" sz="1200" dirty="0">
                <a:latin typeface="Times New Roman" panose="02020603050405020304" pitchFamily="18" charset="0"/>
                <a:cs typeface="Times New Roman" panose="02020603050405020304" pitchFamily="18" charset="0"/>
              </a:rPr>
              <a:t> đề xuất năm 1999 và chính thức xuất hiện trong báo cáo của ITU năm 2005 . Về cơ bản, một hệ thống </a:t>
            </a:r>
            <a:r>
              <a:rPr lang="vi-VN" sz="1200" dirty="0" err="1">
                <a:latin typeface="Times New Roman" panose="02020603050405020304" pitchFamily="18" charset="0"/>
                <a:cs typeface="Times New Roman" panose="02020603050405020304" pitchFamily="18" charset="0"/>
              </a:rPr>
              <a:t>IoT</a:t>
            </a:r>
            <a:r>
              <a:rPr lang="vi-VN" sz="1200" dirty="0">
                <a:latin typeface="Times New Roman" panose="02020603050405020304" pitchFamily="18" charset="0"/>
                <a:cs typeface="Times New Roman" panose="02020603050405020304" pitchFamily="18" charset="0"/>
              </a:rPr>
              <a:t> gồm bốn thành phần chính:</a:t>
            </a:r>
          </a:p>
          <a:p>
            <a:pPr>
              <a:buFont typeface="Wingdings" panose="05000000000000000000" pitchFamily="2" charset="2"/>
              <a:buChar char="v"/>
            </a:pPr>
            <a:r>
              <a:rPr lang="vi-VN" sz="1200" dirty="0">
                <a:latin typeface="Times New Roman" panose="02020603050405020304" pitchFamily="18" charset="0"/>
                <a:cs typeface="Times New Roman" panose="02020603050405020304" pitchFamily="18" charset="0"/>
              </a:rPr>
              <a:t>Thiết bị (</a:t>
            </a:r>
            <a:r>
              <a:rPr lang="vi-VN" sz="1200" dirty="0" err="1">
                <a:latin typeface="Times New Roman" panose="02020603050405020304" pitchFamily="18" charset="0"/>
                <a:cs typeface="Times New Roman" panose="02020603050405020304" pitchFamily="18" charset="0"/>
              </a:rPr>
              <a:t>Things</a:t>
            </a:r>
            <a:r>
              <a:rPr lang="vi-VN" sz="1200" dirty="0">
                <a:latin typeface="Times New Roman" panose="02020603050405020304" pitchFamily="18" charset="0"/>
                <a:cs typeface="Times New Roman" panose="02020603050405020304" pitchFamily="18" charset="0"/>
              </a:rPr>
              <a:t>): cảm biến, đèn, máy đo, xe cộ… thu thập và truyền dữ liệu.</a:t>
            </a:r>
          </a:p>
          <a:p>
            <a:pPr>
              <a:buFont typeface="Wingdings" panose="05000000000000000000" pitchFamily="2" charset="2"/>
              <a:buChar char="v"/>
            </a:pPr>
            <a:r>
              <a:rPr lang="vi-VN" sz="1200" dirty="0">
                <a:latin typeface="Times New Roman" panose="02020603050405020304" pitchFamily="18" charset="0"/>
                <a:cs typeface="Times New Roman" panose="02020603050405020304" pitchFamily="18" charset="0"/>
              </a:rPr>
              <a:t>Trạm kết nối (</a:t>
            </a:r>
            <a:r>
              <a:rPr lang="vi-VN" sz="1200" dirty="0" err="1">
                <a:latin typeface="Times New Roman" panose="02020603050405020304" pitchFamily="18" charset="0"/>
                <a:cs typeface="Times New Roman" panose="02020603050405020304" pitchFamily="18" charset="0"/>
              </a:rPr>
              <a:t>Gateways</a:t>
            </a:r>
            <a:r>
              <a:rPr lang="vi-VN" sz="1200" dirty="0">
                <a:latin typeface="Times New Roman" panose="02020603050405020304" pitchFamily="18" charset="0"/>
                <a:cs typeface="Times New Roman" panose="02020603050405020304" pitchFamily="18" charset="0"/>
              </a:rPr>
              <a:t>): cầu nối bảo mật giữa thiết bị chưa thông minh và </a:t>
            </a:r>
            <a:r>
              <a:rPr lang="vi-VN" sz="1200" dirty="0" err="1">
                <a:latin typeface="Times New Roman" panose="02020603050405020304" pitchFamily="18" charset="0"/>
                <a:cs typeface="Times New Roman" panose="02020603050405020304" pitchFamily="18" charset="0"/>
              </a:rPr>
              <a:t>Internet</a:t>
            </a:r>
            <a:r>
              <a:rPr lang="vi-VN" sz="1200" dirty="0">
                <a:latin typeface="Times New Roman" panose="02020603050405020304" pitchFamily="18" charset="0"/>
                <a:cs typeface="Times New Roman" panose="02020603050405020304" pitchFamily="18" charset="0"/>
              </a:rPr>
              <a:t>.</a:t>
            </a:r>
          </a:p>
          <a:p>
            <a:pPr>
              <a:buFont typeface="Wingdings" panose="05000000000000000000" pitchFamily="2" charset="2"/>
              <a:buChar char="v"/>
            </a:pPr>
            <a:r>
              <a:rPr lang="vi-VN" sz="1200" dirty="0">
                <a:latin typeface="Times New Roman" panose="02020603050405020304" pitchFamily="18" charset="0"/>
                <a:cs typeface="Times New Roman" panose="02020603050405020304" pitchFamily="18" charset="0"/>
              </a:rPr>
              <a:t>Hạ tầng mạng &amp; đám mây: sử dụng </a:t>
            </a:r>
            <a:r>
              <a:rPr lang="vi-VN" sz="1200" dirty="0" err="1">
                <a:latin typeface="Times New Roman" panose="02020603050405020304" pitchFamily="18" charset="0"/>
                <a:cs typeface="Times New Roman" panose="02020603050405020304" pitchFamily="18" charset="0"/>
              </a:rPr>
              <a:t>Wi-Fi</a:t>
            </a:r>
            <a:r>
              <a:rPr lang="vi-VN" sz="1200" dirty="0">
                <a:latin typeface="Times New Roman" panose="02020603050405020304" pitchFamily="18" charset="0"/>
                <a:cs typeface="Times New Roman" panose="02020603050405020304" pitchFamily="18" charset="0"/>
              </a:rPr>
              <a:t>, </a:t>
            </a:r>
            <a:r>
              <a:rPr lang="vi-VN" sz="1200" dirty="0" err="1">
                <a:latin typeface="Times New Roman" panose="02020603050405020304" pitchFamily="18" charset="0"/>
                <a:cs typeface="Times New Roman" panose="02020603050405020304" pitchFamily="18" charset="0"/>
              </a:rPr>
              <a:t>Bluetooth</a:t>
            </a:r>
            <a:r>
              <a:rPr lang="vi-VN" sz="1200" dirty="0">
                <a:latin typeface="Times New Roman" panose="02020603050405020304" pitchFamily="18" charset="0"/>
                <a:cs typeface="Times New Roman" panose="02020603050405020304" pitchFamily="18" charset="0"/>
              </a:rPr>
              <a:t>, </a:t>
            </a:r>
            <a:r>
              <a:rPr lang="vi-VN" sz="1200" dirty="0" err="1">
                <a:latin typeface="Times New Roman" panose="02020603050405020304" pitchFamily="18" charset="0"/>
                <a:cs typeface="Times New Roman" panose="02020603050405020304" pitchFamily="18" charset="0"/>
              </a:rPr>
              <a:t>Zigbee</a:t>
            </a:r>
            <a:r>
              <a:rPr lang="vi-VN" sz="1200" dirty="0">
                <a:latin typeface="Times New Roman" panose="02020603050405020304" pitchFamily="18" charset="0"/>
                <a:cs typeface="Times New Roman" panose="02020603050405020304" pitchFamily="18" charset="0"/>
              </a:rPr>
              <a:t>, 3G/4G/5G… để truyền dữ liệu và lưu trữ, xử lý tập trung.</a:t>
            </a:r>
          </a:p>
          <a:p>
            <a:pPr>
              <a:buFont typeface="Wingdings" panose="05000000000000000000" pitchFamily="2" charset="2"/>
              <a:buChar char="v"/>
            </a:pPr>
            <a:r>
              <a:rPr lang="vi-VN" sz="1200" dirty="0">
                <a:latin typeface="Times New Roman" panose="02020603050405020304" pitchFamily="18" charset="0"/>
                <a:cs typeface="Times New Roman" panose="02020603050405020304" pitchFamily="18" charset="0"/>
              </a:rPr>
              <a:t>Lớp dịch vụ (</a:t>
            </a:r>
            <a:r>
              <a:rPr lang="vi-VN" sz="1200" dirty="0" err="1">
                <a:latin typeface="Times New Roman" panose="02020603050405020304" pitchFamily="18" charset="0"/>
                <a:cs typeface="Times New Roman" panose="02020603050405020304" pitchFamily="18" charset="0"/>
              </a:rPr>
              <a:t>Services</a:t>
            </a:r>
            <a:r>
              <a:rPr lang="vi-VN" sz="1200" dirty="0">
                <a:latin typeface="Times New Roman" panose="02020603050405020304" pitchFamily="18" charset="0"/>
                <a:cs typeface="Times New Roman" panose="02020603050405020304" pitchFamily="18" charset="0"/>
              </a:rPr>
              <a:t> &amp; </a:t>
            </a:r>
            <a:r>
              <a:rPr lang="vi-VN" sz="1200" dirty="0" err="1">
                <a:latin typeface="Times New Roman" panose="02020603050405020304" pitchFamily="18" charset="0"/>
                <a:cs typeface="Times New Roman" panose="02020603050405020304" pitchFamily="18" charset="0"/>
              </a:rPr>
              <a:t>Solutions</a:t>
            </a:r>
            <a:r>
              <a:rPr lang="vi-VN" sz="1200" dirty="0">
                <a:latin typeface="Times New Roman" panose="02020603050405020304" pitchFamily="18" charset="0"/>
                <a:cs typeface="Times New Roman" panose="02020603050405020304" pitchFamily="18" charset="0"/>
              </a:rPr>
              <a:t>): nền tảng và ứng dụng cung cấp khả năng quản lý, phân tích và bảo mật thông tin .</a:t>
            </a:r>
          </a:p>
          <a:p>
            <a:pPr marL="0" indent="0">
              <a:buNone/>
            </a:pPr>
            <a:r>
              <a:rPr lang="vi-VN" sz="1200" dirty="0">
                <a:latin typeface="Times New Roman" panose="02020603050405020304" pitchFamily="18" charset="0"/>
                <a:cs typeface="Times New Roman" panose="02020603050405020304" pitchFamily="18" charset="0"/>
              </a:rPr>
              <a:t>Với khoảng 14 tỷ thiết bị kết nối hiện nay và dự báo lên tới 27 tỷ vào năm 2025, </a:t>
            </a:r>
            <a:r>
              <a:rPr lang="vi-VN" sz="1200" dirty="0" err="1">
                <a:latin typeface="Times New Roman" panose="02020603050405020304" pitchFamily="18" charset="0"/>
                <a:cs typeface="Times New Roman" panose="02020603050405020304" pitchFamily="18" charset="0"/>
              </a:rPr>
              <a:t>IoT</a:t>
            </a:r>
            <a:r>
              <a:rPr lang="vi-VN" sz="1200" dirty="0">
                <a:latin typeface="Times New Roman" panose="02020603050405020304" pitchFamily="18" charset="0"/>
                <a:cs typeface="Times New Roman" panose="02020603050405020304" pitchFamily="18" charset="0"/>
              </a:rPr>
              <a:t> ngày càng trở thành nền tảng quan trọng cho các ứng dụng thông minh trong y tế, giao thông, nông nghiệp và nhà ở, giúp tự động hóa, nâng cao hiệu quả và cải thiện trải nghiệm người dùng.&amp;#x20;</a:t>
            </a:r>
          </a:p>
        </p:txBody>
      </p:sp>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46404" y="274320"/>
            <a:ext cx="7269480" cy="994171"/>
          </a:xfrm>
        </p:spPr>
        <p:txBody>
          <a:bodyPr>
            <a:normAutofit/>
          </a:bodyPr>
          <a:lstStyle/>
          <a:p>
            <a:r>
              <a:rPr lang="vi-VN" sz="3100">
                <a:latin typeface="Times New Roman" panose="02020603050405020304" pitchFamily="18" charset="0"/>
                <a:cs typeface="Times New Roman" panose="02020603050405020304" pitchFamily="18" charset="0"/>
              </a:rPr>
              <a:t>Chương 2: Công nghệ thiết kế - Giải pháp &amp; Sơ đồ khối</a:t>
            </a:r>
          </a:p>
        </p:txBody>
      </p:sp>
      <p:sp>
        <p:nvSpPr>
          <p:cNvPr id="3" name="Content Placeholder 2"/>
          <p:cNvSpPr>
            <a:spLocks noGrp="1"/>
          </p:cNvSpPr>
          <p:nvPr>
            <p:ph idx="1"/>
          </p:nvPr>
        </p:nvSpPr>
        <p:spPr>
          <a:xfrm>
            <a:off x="946404" y="1450181"/>
            <a:ext cx="4237185" cy="3184921"/>
          </a:xfrm>
        </p:spPr>
        <p:txBody>
          <a:bodyPr>
            <a:normAutofit/>
          </a:bodyPr>
          <a:lstStyle/>
          <a:p>
            <a:pPr marL="0" indent="0">
              <a:buNone/>
            </a:pPr>
            <a:r>
              <a:rPr lang="vi-VN">
                <a:latin typeface="Times New Roman" panose="02020603050405020304" pitchFamily="18" charset="0"/>
                <a:cs typeface="Times New Roman" panose="02020603050405020304" pitchFamily="18" charset="0"/>
              </a:rPr>
              <a:t>Thiết kế và chế tạo thiết bị thông minh hỗ trợ chăm sóc sức khỏe có các chức năng như sau: </a:t>
            </a:r>
          </a:p>
          <a:p>
            <a:pPr>
              <a:buFont typeface="Wingdings" panose="05000000000000000000" pitchFamily="2" charset="2"/>
              <a:buChar char="v"/>
            </a:pPr>
            <a:r>
              <a:rPr lang="vi-VN">
                <a:latin typeface="Times New Roman" panose="02020603050405020304" pitchFamily="18" charset="0"/>
                <a:cs typeface="Times New Roman" panose="02020603050405020304" pitchFamily="18" charset="0"/>
              </a:rPr>
              <a:t>Thiết kế thiết bị thông minh hỗ trợ theo dõi các thông số sức khỏe cơ bản. </a:t>
            </a:r>
          </a:p>
          <a:p>
            <a:pPr>
              <a:buFont typeface="Wingdings" panose="05000000000000000000" pitchFamily="2" charset="2"/>
              <a:buChar char="v"/>
            </a:pPr>
            <a:r>
              <a:rPr lang="vi-VN">
                <a:latin typeface="Times New Roman" panose="02020603050405020304" pitchFamily="18" charset="0"/>
                <a:cs typeface="Times New Roman" panose="02020603050405020304" pitchFamily="18" charset="0"/>
              </a:rPr>
              <a:t>Theo dõi giấc ngủ giúp cải thiện chất lượng giấc ngủ. </a:t>
            </a:r>
          </a:p>
          <a:p>
            <a:pPr>
              <a:buFont typeface="Wingdings" panose="05000000000000000000" pitchFamily="2" charset="2"/>
              <a:buChar char="v"/>
            </a:pPr>
            <a:r>
              <a:rPr lang="vi-VN">
                <a:latin typeface="Times New Roman" panose="02020603050405020304" pitchFamily="18" charset="0"/>
                <a:cs typeface="Times New Roman" panose="02020603050405020304" pitchFamily="18" charset="0"/>
              </a:rPr>
              <a:t>Kết hợp truyền tin không dây để định vị. </a:t>
            </a:r>
          </a:p>
        </p:txBody>
      </p:sp>
      <p:pic>
        <p:nvPicPr>
          <p:cNvPr id="4" name="Picture 3" descr="A diagram of a phone&#10;&#10;AI-generated content may be incorrect.">
            <a:extLst>
              <a:ext uri="{FF2B5EF4-FFF2-40B4-BE49-F238E27FC236}">
                <a16:creationId xmlns:a16="http://schemas.microsoft.com/office/drawing/2014/main" id="{A1E53DE9-ABF6-E413-866F-49D32991E8BF}"/>
              </a:ext>
            </a:extLst>
          </p:cNvPr>
          <p:cNvPicPr>
            <a:picLocks noChangeAspect="1"/>
          </p:cNvPicPr>
          <p:nvPr/>
        </p:nvPicPr>
        <p:blipFill>
          <a:blip r:embed="rId2"/>
          <a:srcRect l="1034" r="819" b="4"/>
          <a:stretch>
            <a:fillRect/>
          </a:stretch>
        </p:blipFill>
        <p:spPr>
          <a:xfrm>
            <a:off x="5183589" y="1123609"/>
            <a:ext cx="2871477" cy="3162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6404" y="274320"/>
            <a:ext cx="7269480" cy="994171"/>
          </a:xfrm>
        </p:spPr>
        <p:txBody>
          <a:bodyPr>
            <a:normAutofit/>
          </a:bodyPr>
          <a:lstStyle/>
          <a:p>
            <a:r>
              <a:rPr lang="vi-VN" sz="3100" dirty="0">
                <a:latin typeface="Times New Roman" panose="02020603050405020304" pitchFamily="18" charset="0"/>
                <a:cs typeface="Times New Roman" panose="02020603050405020304" pitchFamily="18" charset="0"/>
              </a:rPr>
              <a:t>Chương 2: Công nghệ thiết kế - Phần cứng: Vi điều khiển ESP32-S3-MINI-1 (Phần 1)</a:t>
            </a:r>
          </a:p>
        </p:txBody>
      </p:sp>
      <p:sp>
        <p:nvSpPr>
          <p:cNvPr id="3" name="Content Placeholder 2"/>
          <p:cNvSpPr>
            <a:spLocks noGrp="1"/>
          </p:cNvSpPr>
          <p:nvPr>
            <p:ph idx="1"/>
          </p:nvPr>
        </p:nvSpPr>
        <p:spPr>
          <a:xfrm>
            <a:off x="946404" y="1371600"/>
            <a:ext cx="4191653" cy="3263502"/>
          </a:xfrm>
        </p:spPr>
        <p:txBody>
          <a:bodyPr>
            <a:normAutofit fontScale="85000" lnSpcReduction="20000"/>
          </a:bodyPr>
          <a:lstStyle/>
          <a:p>
            <a:pPr>
              <a:buFont typeface="Wingdings" panose="05000000000000000000" pitchFamily="2" charset="2"/>
              <a:buChar char="v"/>
            </a:pPr>
            <a:r>
              <a:rPr lang="vi-VN" dirty="0">
                <a:latin typeface="Times New Roman" panose="02020603050405020304" pitchFamily="18" charset="0"/>
                <a:cs typeface="Times New Roman" panose="02020603050405020304" pitchFamily="18" charset="0"/>
              </a:rPr>
              <a:t>CPU: </a:t>
            </a:r>
            <a:r>
              <a:rPr lang="vi-VN" dirty="0" err="1">
                <a:latin typeface="Times New Roman" panose="02020603050405020304" pitchFamily="18" charset="0"/>
                <a:cs typeface="Times New Roman" panose="02020603050405020304" pitchFamily="18" charset="0"/>
              </a:rPr>
              <a:t>Dual-core</a:t>
            </a:r>
            <a:r>
              <a:rPr lang="vi-VN" dirty="0">
                <a:latin typeface="Times New Roman" panose="02020603050405020304" pitchFamily="18" charset="0"/>
                <a:cs typeface="Times New Roman" panose="02020603050405020304" pitchFamily="18" charset="0"/>
              </a:rPr>
              <a:t> RISC-V 32-bit, 240 </a:t>
            </a:r>
            <a:r>
              <a:rPr lang="vi-VN" dirty="0" err="1">
                <a:latin typeface="Times New Roman" panose="02020603050405020304" pitchFamily="18" charset="0"/>
                <a:cs typeface="Times New Roman" panose="02020603050405020304" pitchFamily="18" charset="0"/>
              </a:rPr>
              <a:t>MHz</a:t>
            </a:r>
            <a:r>
              <a:rPr lang="vi-VN" dirty="0">
                <a:latin typeface="Times New Roman" panose="02020603050405020304" pitchFamily="18" charset="0"/>
                <a:cs typeface="Times New Roman" panose="02020603050405020304" pitchFamily="18" charset="0"/>
              </a:rPr>
              <a:t>, chế độ tiết kiệm năng lượng</a:t>
            </a:r>
          </a:p>
          <a:p>
            <a:pPr>
              <a:buFont typeface="Wingdings" panose="05000000000000000000" pitchFamily="2" charset="2"/>
              <a:buChar char="v"/>
            </a:pPr>
            <a:r>
              <a:rPr lang="vi-VN" dirty="0">
                <a:latin typeface="Times New Roman" panose="02020603050405020304" pitchFamily="18" charset="0"/>
                <a:cs typeface="Times New Roman" panose="02020603050405020304" pitchFamily="18" charset="0"/>
              </a:rPr>
              <a:t>Bộ nhớ: </a:t>
            </a:r>
            <a:r>
              <a:rPr lang="vi-VN" dirty="0" err="1">
                <a:latin typeface="Times New Roman" panose="02020603050405020304" pitchFamily="18" charset="0"/>
                <a:cs typeface="Times New Roman" panose="02020603050405020304" pitchFamily="18" charset="0"/>
              </a:rPr>
              <a:t>Flash</a:t>
            </a:r>
            <a:r>
              <a:rPr lang="vi-VN" dirty="0">
                <a:latin typeface="Times New Roman" panose="02020603050405020304" pitchFamily="18" charset="0"/>
                <a:cs typeface="Times New Roman" panose="02020603050405020304" pitchFamily="18" charset="0"/>
              </a:rPr>
              <a:t> SPI 8 MB, SRAM 512 KB (L1/L2 </a:t>
            </a:r>
            <a:r>
              <a:rPr lang="vi-VN" dirty="0" err="1">
                <a:latin typeface="Times New Roman" panose="02020603050405020304" pitchFamily="18" charset="0"/>
                <a:cs typeface="Times New Roman" panose="02020603050405020304" pitchFamily="18" charset="0"/>
              </a:rPr>
              <a:t>cache</a:t>
            </a:r>
            <a:r>
              <a:rPr lang="vi-VN" dirty="0">
                <a:latin typeface="Times New Roman" panose="02020603050405020304" pitchFamily="18" charset="0"/>
                <a:cs typeface="Times New Roman" panose="02020603050405020304" pitchFamily="18" charset="0"/>
              </a:rPr>
              <a:t>)</a:t>
            </a:r>
          </a:p>
          <a:p>
            <a:pPr>
              <a:buFont typeface="Wingdings" panose="05000000000000000000" pitchFamily="2" charset="2"/>
              <a:buChar char="v"/>
            </a:pPr>
            <a:r>
              <a:rPr lang="vi-VN" dirty="0">
                <a:latin typeface="Times New Roman" panose="02020603050405020304" pitchFamily="18" charset="0"/>
                <a:cs typeface="Times New Roman" panose="02020603050405020304" pitchFamily="18" charset="0"/>
              </a:rPr>
              <a:t>Kết nối không dây:</a:t>
            </a:r>
          </a:p>
          <a:p>
            <a:pPr lvl="1">
              <a:buFont typeface="Wingdings" panose="05000000000000000000" pitchFamily="2" charset="2"/>
              <a:buChar char="v"/>
            </a:pPr>
            <a:r>
              <a:rPr lang="vi-VN" dirty="0" err="1">
                <a:latin typeface="Times New Roman" panose="02020603050405020304" pitchFamily="18" charset="0"/>
                <a:cs typeface="Times New Roman" panose="02020603050405020304" pitchFamily="18" charset="0"/>
              </a:rPr>
              <a:t>Wi-Fi</a:t>
            </a:r>
            <a:r>
              <a:rPr lang="vi-VN" dirty="0">
                <a:latin typeface="Times New Roman" panose="02020603050405020304" pitchFamily="18" charset="0"/>
                <a:cs typeface="Times New Roman" panose="02020603050405020304" pitchFamily="18" charset="0"/>
              </a:rPr>
              <a:t> 2.4 </a:t>
            </a:r>
            <a:r>
              <a:rPr lang="vi-VN" dirty="0" err="1">
                <a:latin typeface="Times New Roman" panose="02020603050405020304" pitchFamily="18" charset="0"/>
                <a:cs typeface="Times New Roman" panose="02020603050405020304" pitchFamily="18" charset="0"/>
              </a:rPr>
              <a:t>GHz</a:t>
            </a:r>
            <a:r>
              <a:rPr lang="vi-VN" dirty="0">
                <a:latin typeface="Times New Roman" panose="02020603050405020304" pitchFamily="18" charset="0"/>
                <a:cs typeface="Times New Roman" panose="02020603050405020304" pitchFamily="18" charset="0"/>
              </a:rPr>
              <a:t> (802.11 b/g/n HT40)</a:t>
            </a:r>
          </a:p>
          <a:p>
            <a:pPr lvl="1">
              <a:buFont typeface="Wingdings" panose="05000000000000000000" pitchFamily="2" charset="2"/>
              <a:buChar char="v"/>
            </a:pPr>
            <a:r>
              <a:rPr lang="vi-VN" dirty="0">
                <a:latin typeface="Times New Roman" panose="02020603050405020304" pitchFamily="18" charset="0"/>
                <a:cs typeface="Times New Roman" panose="02020603050405020304" pitchFamily="18" charset="0"/>
              </a:rPr>
              <a:t>BLE 5.0 (LE Long </a:t>
            </a:r>
            <a:r>
              <a:rPr lang="vi-VN" dirty="0" err="1">
                <a:latin typeface="Times New Roman" panose="02020603050405020304" pitchFamily="18" charset="0"/>
                <a:cs typeface="Times New Roman" panose="02020603050405020304" pitchFamily="18" charset="0"/>
              </a:rPr>
              <a:t>Range</a:t>
            </a:r>
            <a:r>
              <a:rPr lang="vi-VN" dirty="0">
                <a:latin typeface="Times New Roman" panose="02020603050405020304" pitchFamily="18" charset="0"/>
                <a:cs typeface="Times New Roman" panose="02020603050405020304" pitchFamily="18" charset="0"/>
              </a:rPr>
              <a:t>, LE 2M PHY)</a:t>
            </a:r>
          </a:p>
          <a:p>
            <a:pPr>
              <a:buFont typeface="Wingdings" panose="05000000000000000000" pitchFamily="2" charset="2"/>
              <a:buChar char="v"/>
            </a:pPr>
            <a:r>
              <a:rPr lang="vi-VN" dirty="0">
                <a:latin typeface="Times New Roman" panose="02020603050405020304" pitchFamily="18" charset="0"/>
                <a:cs typeface="Times New Roman" panose="02020603050405020304" pitchFamily="18" charset="0"/>
              </a:rPr>
              <a:t>GPIO &amp; Ngoại vi:</a:t>
            </a:r>
          </a:p>
          <a:p>
            <a:pPr lvl="1">
              <a:buFont typeface="Wingdings" panose="05000000000000000000" pitchFamily="2" charset="2"/>
              <a:buChar char="v"/>
            </a:pPr>
            <a:r>
              <a:rPr lang="vi-VN" dirty="0">
                <a:latin typeface="Times New Roman" panose="02020603050405020304" pitchFamily="18" charset="0"/>
                <a:cs typeface="Times New Roman" panose="02020603050405020304" pitchFamily="18" charset="0"/>
              </a:rPr>
              <a:t>~22 chân GPIO (ADC 12 </a:t>
            </a:r>
            <a:r>
              <a:rPr lang="vi-VN" dirty="0" err="1">
                <a:latin typeface="Times New Roman" panose="02020603050405020304" pitchFamily="18" charset="0"/>
                <a:cs typeface="Times New Roman" panose="02020603050405020304" pitchFamily="18" charset="0"/>
              </a:rPr>
              <a:t>bit</a:t>
            </a:r>
            <a:r>
              <a:rPr lang="vi-VN" dirty="0">
                <a:latin typeface="Times New Roman" panose="02020603050405020304" pitchFamily="18" charset="0"/>
                <a:cs typeface="Times New Roman" panose="02020603050405020304" pitchFamily="18" charset="0"/>
              </a:rPr>
              <a:t>, DAC 8 </a:t>
            </a:r>
            <a:r>
              <a:rPr lang="vi-VN" dirty="0" err="1">
                <a:latin typeface="Times New Roman" panose="02020603050405020304" pitchFamily="18" charset="0"/>
                <a:cs typeface="Times New Roman" panose="02020603050405020304" pitchFamily="18" charset="0"/>
              </a:rPr>
              <a:t>bit</a:t>
            </a:r>
            <a:r>
              <a:rPr lang="vi-VN" dirty="0">
                <a:latin typeface="Times New Roman" panose="02020603050405020304" pitchFamily="18" charset="0"/>
                <a:cs typeface="Times New Roman" panose="02020603050405020304" pitchFamily="18" charset="0"/>
              </a:rPr>
              <a:t>, cảm ứng điện dung)</a:t>
            </a:r>
          </a:p>
          <a:p>
            <a:pPr lvl="1">
              <a:buFont typeface="Wingdings" panose="05000000000000000000" pitchFamily="2" charset="2"/>
              <a:buChar char="v"/>
            </a:pPr>
            <a:r>
              <a:rPr lang="vi-VN" dirty="0">
                <a:latin typeface="Times New Roman" panose="02020603050405020304" pitchFamily="18" charset="0"/>
                <a:cs typeface="Times New Roman" panose="02020603050405020304" pitchFamily="18" charset="0"/>
              </a:rPr>
              <a:t>SPI/I²C/I²S/UART/PWM/SDIO/QSPI/RMT/CAMERA (DVP)</a:t>
            </a:r>
          </a:p>
          <a:p>
            <a:pPr>
              <a:buFont typeface="Wingdings" panose="05000000000000000000" pitchFamily="2" charset="2"/>
              <a:buChar char="v"/>
            </a:pPr>
            <a:r>
              <a:rPr lang="vi-VN" dirty="0">
                <a:latin typeface="Times New Roman" panose="02020603050405020304" pitchFamily="18" charset="0"/>
                <a:cs typeface="Times New Roman" panose="02020603050405020304" pitchFamily="18" charset="0"/>
              </a:rPr>
              <a:t>Nguồn: 3.0–3.6 V; </a:t>
            </a:r>
            <a:r>
              <a:rPr lang="vi-VN" dirty="0" err="1">
                <a:latin typeface="Times New Roman" panose="02020603050405020304" pitchFamily="18" charset="0"/>
                <a:cs typeface="Times New Roman" panose="02020603050405020304" pitchFamily="18" charset="0"/>
              </a:rPr>
              <a:t>Deep-Sleep</a:t>
            </a:r>
            <a:r>
              <a:rPr lang="vi-VN" dirty="0">
                <a:latin typeface="Times New Roman" panose="02020603050405020304" pitchFamily="18" charset="0"/>
                <a:cs typeface="Times New Roman" panose="02020603050405020304" pitchFamily="18" charset="0"/>
              </a:rPr>
              <a:t> &lt; 5 µA; hỗ trợ </a:t>
            </a:r>
            <a:r>
              <a:rPr lang="vi-VN" dirty="0" err="1">
                <a:latin typeface="Times New Roman" panose="02020603050405020304" pitchFamily="18" charset="0"/>
                <a:cs typeface="Times New Roman" panose="02020603050405020304" pitchFamily="18" charset="0"/>
              </a:rPr>
              <a:t>Sleep</a:t>
            </a:r>
            <a:r>
              <a:rPr lang="vi-VN" dirty="0">
                <a:latin typeface="Times New Roman" panose="02020603050405020304" pitchFamily="18" charset="0"/>
                <a:cs typeface="Times New Roman" panose="02020603050405020304" pitchFamily="18" charset="0"/>
              </a:rPr>
              <a:t>/</a:t>
            </a:r>
            <a:r>
              <a:rPr lang="vi-VN" dirty="0" err="1">
                <a:latin typeface="Times New Roman" panose="02020603050405020304" pitchFamily="18" charset="0"/>
                <a:cs typeface="Times New Roman" panose="02020603050405020304" pitchFamily="18" charset="0"/>
              </a:rPr>
              <a:t>Light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Sleep</a:t>
            </a:r>
            <a:r>
              <a:rPr lang="vi-VN" dirty="0">
                <a:latin typeface="Times New Roman" panose="02020603050405020304" pitchFamily="18" charset="0"/>
                <a:cs typeface="Times New Roman" panose="02020603050405020304" pitchFamily="18" charset="0"/>
              </a:rPr>
              <a:t>/</a:t>
            </a:r>
            <a:r>
              <a:rPr lang="vi-VN" dirty="0" err="1">
                <a:latin typeface="Times New Roman" panose="02020603050405020304" pitchFamily="18" charset="0"/>
                <a:cs typeface="Times New Roman" panose="02020603050405020304" pitchFamily="18" charset="0"/>
              </a:rPr>
              <a:t>Modem</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Sleep</a:t>
            </a:r>
            <a:endParaRPr lang="vi-VN"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vi-VN" dirty="0">
                <a:latin typeface="Times New Roman" panose="02020603050405020304" pitchFamily="18" charset="0"/>
                <a:cs typeface="Times New Roman" panose="02020603050405020304" pitchFamily="18" charset="0"/>
              </a:rPr>
              <a:t>Bảo mật &amp; OTA: AES-128/256, SHA-2, RSA-2048, ECC, RNG, </a:t>
            </a:r>
            <a:r>
              <a:rPr lang="vi-VN" dirty="0" err="1">
                <a:latin typeface="Times New Roman" panose="02020603050405020304" pitchFamily="18" charset="0"/>
                <a:cs typeface="Times New Roman" panose="02020603050405020304" pitchFamily="18" charset="0"/>
              </a:rPr>
              <a:t>Secure</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Boot</a:t>
            </a:r>
            <a:r>
              <a:rPr lang="vi-VN" dirty="0">
                <a:latin typeface="Times New Roman" panose="02020603050405020304" pitchFamily="18" charset="0"/>
                <a:cs typeface="Times New Roman" panose="02020603050405020304" pitchFamily="18" charset="0"/>
              </a:rPr>
              <a:t>, mã hóa </a:t>
            </a:r>
            <a:r>
              <a:rPr lang="vi-VN" dirty="0" err="1">
                <a:latin typeface="Times New Roman" panose="02020603050405020304" pitchFamily="18" charset="0"/>
                <a:cs typeface="Times New Roman" panose="02020603050405020304" pitchFamily="18" charset="0"/>
              </a:rPr>
              <a:t>Flash</a:t>
            </a:r>
            <a:r>
              <a:rPr lang="vi-VN" dirty="0">
                <a:latin typeface="Times New Roman" panose="02020603050405020304" pitchFamily="18" charset="0"/>
                <a:cs typeface="Times New Roman" panose="02020603050405020304" pitchFamily="18" charset="0"/>
              </a:rPr>
              <a:t>, hỗ trợ OTA</a:t>
            </a:r>
          </a:p>
          <a:p>
            <a:pPr>
              <a:buFont typeface="Wingdings" panose="05000000000000000000" pitchFamily="2" charset="2"/>
              <a:buChar char="v"/>
            </a:pPr>
            <a:r>
              <a:rPr lang="vi-VN" dirty="0">
                <a:latin typeface="Times New Roman" panose="02020603050405020304" pitchFamily="18" charset="0"/>
                <a:cs typeface="Times New Roman" panose="02020603050405020304" pitchFamily="18" charset="0"/>
              </a:rPr>
              <a:t>Kích thước &amp; Môi trường: </a:t>
            </a:r>
            <a:r>
              <a:rPr lang="vi-VN" dirty="0" err="1">
                <a:latin typeface="Times New Roman" panose="02020603050405020304" pitchFamily="18" charset="0"/>
                <a:cs typeface="Times New Roman" panose="02020603050405020304" pitchFamily="18" charset="0"/>
              </a:rPr>
              <a:t>Module</a:t>
            </a:r>
            <a:r>
              <a:rPr lang="vi-VN" dirty="0">
                <a:latin typeface="Times New Roman" panose="02020603050405020304" pitchFamily="18" charset="0"/>
                <a:cs typeface="Times New Roman" panose="02020603050405020304" pitchFamily="18" charset="0"/>
              </a:rPr>
              <a:t> 18 × 21.6 × 2.6 </a:t>
            </a:r>
            <a:r>
              <a:rPr lang="vi-VN" dirty="0" err="1">
                <a:latin typeface="Times New Roman" panose="02020603050405020304" pitchFamily="18" charset="0"/>
                <a:cs typeface="Times New Roman" panose="02020603050405020304" pitchFamily="18" charset="0"/>
              </a:rPr>
              <a:t>mm</a:t>
            </a:r>
            <a:r>
              <a:rPr lang="vi-VN" dirty="0">
                <a:latin typeface="Times New Roman" panose="02020603050405020304" pitchFamily="18" charset="0"/>
                <a:cs typeface="Times New Roman" panose="02020603050405020304" pitchFamily="18" charset="0"/>
              </a:rPr>
              <a:t>; nhiệt độ hoạt động –40 °C…+85 °C</a:t>
            </a:r>
          </a:p>
        </p:txBody>
      </p:sp>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9" name="Picture 8">
            <a:extLst>
              <a:ext uri="{FF2B5EF4-FFF2-40B4-BE49-F238E27FC236}">
                <a16:creationId xmlns:a16="http://schemas.microsoft.com/office/drawing/2014/main" id="{C1EE6D4A-81A1-F50C-8E97-6D06681384C6}"/>
              </a:ext>
            </a:extLst>
          </p:cNvPr>
          <p:cNvPicPr>
            <a:picLocks noChangeAspect="1"/>
          </p:cNvPicPr>
          <p:nvPr/>
        </p:nvPicPr>
        <p:blipFill>
          <a:blip r:embed="rId2"/>
          <a:stretch>
            <a:fillRect/>
          </a:stretch>
        </p:blipFill>
        <p:spPr>
          <a:xfrm>
            <a:off x="5625487" y="1371600"/>
            <a:ext cx="2572109" cy="3305636"/>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F89222-F362-CCC1-B4C4-DE76AF4F571F}"/>
              </a:ext>
            </a:extLst>
          </p:cNvPr>
          <p:cNvPicPr>
            <a:picLocks noChangeAspect="1"/>
          </p:cNvPicPr>
          <p:nvPr/>
        </p:nvPicPr>
        <p:blipFill>
          <a:blip r:embed="rId2">
            <a:duotone>
              <a:prstClr val="black"/>
              <a:schemeClr val="tx2">
                <a:tint val="45000"/>
                <a:satMod val="400000"/>
              </a:schemeClr>
            </a:duotone>
          </a:blip>
          <a:srcRect l="3258" r="-1" b="-1"/>
          <a:stretch>
            <a:fillRect/>
          </a:stretch>
        </p:blipFill>
        <p:spPr>
          <a:xfrm>
            <a:off x="20" y="10"/>
            <a:ext cx="8469610" cy="5143490"/>
          </a:xfrm>
          <a:prstGeom prst="rect">
            <a:avLst/>
          </a:prstGeom>
        </p:spPr>
      </p:pic>
      <p:sp>
        <p:nvSpPr>
          <p:cNvPr id="11" name="Rectangle 10">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9610" y="0"/>
            <a:ext cx="5802877" cy="5143500"/>
          </a:xfrm>
          <a:prstGeom prst="rect">
            <a:avLst/>
          </a:prstGeom>
          <a:solidFill>
            <a:schemeClr val="tx1">
              <a:lumMod val="95000"/>
              <a:lumOff val="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p:cNvSpPr>
            <a:spLocks noGrp="1"/>
          </p:cNvSpPr>
          <p:nvPr>
            <p:ph type="title"/>
          </p:nvPr>
        </p:nvSpPr>
        <p:spPr>
          <a:xfrm>
            <a:off x="3038166" y="274317"/>
            <a:ext cx="5088195" cy="1404619"/>
          </a:xfrm>
        </p:spPr>
        <p:txBody>
          <a:bodyPr>
            <a:normAutofit/>
          </a:bodyPr>
          <a:lstStyle/>
          <a:p>
            <a:r>
              <a:rPr lang="vi-VN" sz="3100">
                <a:solidFill>
                  <a:schemeClr val="bg1"/>
                </a:solidFill>
                <a:latin typeface="Times New Roman" panose="02020603050405020304" pitchFamily="18" charset="0"/>
                <a:cs typeface="Times New Roman" panose="02020603050405020304" pitchFamily="18" charset="0"/>
              </a:rPr>
              <a:t>Chương 2: Công nghệ thiết kế - Phần cứng: Vi điều khiển ESP32-S3-MINI-1 (Phần 2)</a:t>
            </a:r>
          </a:p>
        </p:txBody>
      </p:sp>
      <p:sp>
        <p:nvSpPr>
          <p:cNvPr id="4" name="Rectangle 1">
            <a:extLst>
              <a:ext uri="{FF2B5EF4-FFF2-40B4-BE49-F238E27FC236}">
                <a16:creationId xmlns:a16="http://schemas.microsoft.com/office/drawing/2014/main" id="{BF003F37-676D-3135-BB42-2A4A7A2EF973}"/>
              </a:ext>
            </a:extLst>
          </p:cNvPr>
          <p:cNvSpPr>
            <a:spLocks noGrp="1" noChangeArrowheads="1"/>
          </p:cNvSpPr>
          <p:nvPr>
            <p:ph idx="1"/>
          </p:nvPr>
        </p:nvSpPr>
        <p:spPr bwMode="auto">
          <a:xfrm>
            <a:off x="3038166" y="1920237"/>
            <a:ext cx="5088195" cy="272915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77500" lnSpcReduction="20000"/>
          </a:bodyPr>
          <a:lstStyle/>
          <a:p>
            <a:pPr marL="0" marR="0" lvl="0" indent="0" defTabSz="914400" rtl="0" eaLnBrk="0" fontAlgn="base" latinLnBrk="0" hangingPunct="0">
              <a:spcBef>
                <a:spcPct val="0"/>
              </a:spcBef>
              <a:spcAft>
                <a:spcPts val="600"/>
              </a:spcAft>
              <a:buClrTx/>
              <a:buSzTx/>
              <a:buNone/>
              <a:tabLst/>
            </a:pPr>
            <a:r>
              <a:rPr kumimoji="0" lang="en-US" altLang="en-US" sz="1400"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Ưu</a:t>
            </a:r>
            <a:r>
              <a:rPr kumimoji="0" lang="en-US" altLang="en-US" sz="1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điểm</a:t>
            </a:r>
            <a:r>
              <a:rPr kumimoji="0" lang="en-US" altLang="en-US" sz="1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endPar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defTabSz="914400" eaLnBrk="0" fontAlgn="base" hangingPunct="0">
              <a:spcBef>
                <a:spcPct val="0"/>
              </a:spcBef>
              <a:spcAft>
                <a:spcPts val="600"/>
              </a:spcAft>
              <a:buClrTx/>
              <a:buFont typeface="Wingdings" panose="05000000000000000000" pitchFamily="2" charset="2"/>
              <a:buChar char="v"/>
            </a:pP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BLE/Wi-Fi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tích</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hợp</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sẵn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thuận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tiện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cho</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đồng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bộ</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dữ</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liệu</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không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dây</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p>
          <a:p>
            <a:pPr lvl="1" defTabSz="914400" eaLnBrk="0" fontAlgn="base" hangingPunct="0">
              <a:spcBef>
                <a:spcPct val="0"/>
              </a:spcBef>
              <a:spcAft>
                <a:spcPts val="600"/>
              </a:spcAft>
              <a:buClrTx/>
              <a:buFont typeface="Wingdings" panose="05000000000000000000" pitchFamily="2" charset="2"/>
              <a:buChar char="v"/>
            </a:pP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CPU dual-core RISC-V 32 bit 240 MHz,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khả</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năng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xử</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lý</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tín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hiệu</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nhanh</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và</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hiệu</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quả</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p>
          <a:p>
            <a:pPr lvl="1" defTabSz="914400" eaLnBrk="0" fontAlgn="base" hangingPunct="0">
              <a:spcBef>
                <a:spcPct val="0"/>
              </a:spcBef>
              <a:spcAft>
                <a:spcPts val="600"/>
              </a:spcAft>
              <a:buClrTx/>
              <a:buFont typeface="Wingdings" panose="05000000000000000000" pitchFamily="2" charset="2"/>
              <a:buChar char="v"/>
            </a:pP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Tích</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hợp</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bảo</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mật</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phần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cứng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(AES, SHA, RSA, ECC, secure boot),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đảm</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bảo</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an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toàn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dữ</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liệu</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p>
          <a:p>
            <a:pPr lvl="1" defTabSz="914400" eaLnBrk="0" fontAlgn="base" hangingPunct="0">
              <a:spcBef>
                <a:spcPct val="0"/>
              </a:spcBef>
              <a:spcAft>
                <a:spcPts val="600"/>
              </a:spcAft>
              <a:buClrTx/>
              <a:buFont typeface="Wingdings" panose="05000000000000000000" pitchFamily="2" charset="2"/>
              <a:buChar char="v"/>
            </a:pP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Kích</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thước</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module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nhỏ</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(18 × 21.6 × 2.6 mm),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dễ</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tích</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hợp</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vào</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thiết</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kế</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đeo</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tay</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p>
          <a:p>
            <a:pPr marL="0" marR="0" lvl="0" indent="0" defTabSz="914400" rtl="0" eaLnBrk="0" fontAlgn="base" latinLnBrk="0" hangingPunct="0">
              <a:spcBef>
                <a:spcPct val="0"/>
              </a:spcBef>
              <a:spcAft>
                <a:spcPts val="600"/>
              </a:spcAft>
              <a:buClrTx/>
              <a:buSzTx/>
              <a:buNone/>
              <a:tabLst/>
            </a:pPr>
            <a:r>
              <a:rPr kumimoji="0" lang="en-US" altLang="en-US" sz="1400"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Nhược</a:t>
            </a:r>
            <a:r>
              <a:rPr kumimoji="0" lang="en-US" altLang="en-US" sz="1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điểm</a:t>
            </a:r>
            <a:r>
              <a:rPr kumimoji="0" lang="en-US" altLang="en-US" sz="14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endPar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lvl="1" defTabSz="914400" eaLnBrk="0" fontAlgn="base" hangingPunct="0">
              <a:spcBef>
                <a:spcPct val="0"/>
              </a:spcBef>
              <a:spcAft>
                <a:spcPts val="600"/>
              </a:spcAft>
              <a:buClrTx/>
              <a:buFont typeface="Wingdings" panose="05000000000000000000" pitchFamily="2" charset="2"/>
              <a:buChar char="v"/>
            </a:pP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Số</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chân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GPIO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hạn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chế</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(~22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chân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có</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thể</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không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đủ</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cho</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hệ</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thống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nhiều</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cảm</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biến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p>
          <a:p>
            <a:pPr lvl="1" defTabSz="914400" eaLnBrk="0" fontAlgn="base" hangingPunct="0">
              <a:spcBef>
                <a:spcPct val="0"/>
              </a:spcBef>
              <a:spcAft>
                <a:spcPts val="600"/>
              </a:spcAft>
              <a:buClrTx/>
              <a:buFont typeface="Wingdings" panose="05000000000000000000" pitchFamily="2" charset="2"/>
              <a:buChar char="v"/>
            </a:pP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Tiêu</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thụ</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năng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lượng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tương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đối</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cao</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so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với</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các</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dòng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chỉ</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BLE,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cần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tối</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ưu</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sleep modes. </a:t>
            </a:r>
          </a:p>
          <a:p>
            <a:pPr lvl="1" defTabSz="914400" eaLnBrk="0" fontAlgn="base" hangingPunct="0">
              <a:spcBef>
                <a:spcPct val="0"/>
              </a:spcBef>
              <a:spcAft>
                <a:spcPts val="600"/>
              </a:spcAft>
              <a:buClrTx/>
              <a:buFont typeface="Wingdings" panose="05000000000000000000" pitchFamily="2" charset="2"/>
              <a:buChar char="v"/>
            </a:pP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Chỉ</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hỗ</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trợ</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Wi-Fi 2.4 GHz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không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có</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5 GHz),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giới</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hạn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băng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thông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trong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môi</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trường</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nhiều</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nhiễu</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p>
          <a:p>
            <a:pPr lvl="1" defTabSz="914400" eaLnBrk="0" fontAlgn="base" hangingPunct="0">
              <a:spcBef>
                <a:spcPct val="0"/>
              </a:spcBef>
              <a:spcAft>
                <a:spcPts val="600"/>
              </a:spcAft>
              <a:buClrTx/>
              <a:buFont typeface="Wingdings" panose="05000000000000000000" pitchFamily="2" charset="2"/>
              <a:buChar char="v"/>
            </a:pP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Giá</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thành</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cao</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hơn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so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với</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các</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module ESP32-C3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hoặc</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ESP32-C6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khi</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chỉ</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cần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BLE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đơn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giản</a:t>
            </a:r>
            <a:r>
              <a:rPr kumimoji="0" lang="en-US" altLang="en-US" sz="14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vi-VN" sz="2800">
                <a:solidFill>
                  <a:srgbClr val="000000"/>
                </a:solidFill>
                <a:latin typeface="Times New Roman" panose="02020603050405020304" pitchFamily="18" charset="0"/>
                <a:cs typeface="Times New Roman" panose="02020603050405020304" pitchFamily="18" charset="0"/>
              </a:rPr>
              <a:t>Chương 2: Công nghệ thiết kế - Phần cứng: Cảm biến MAX30102</a:t>
            </a:r>
            <a:endParaRPr lang="vi-VN" sz="2800" dirty="0">
              <a:solidFill>
                <a:srgbClr val="000000"/>
              </a:solidFill>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973CB3B6-E0EF-C669-083B-A7D58D1EA7D9}"/>
              </a:ext>
            </a:extLst>
          </p:cNvPr>
          <p:cNvSpPr>
            <a:spLocks noGrp="1" noChangeArrowheads="1"/>
          </p:cNvSpPr>
          <p:nvPr>
            <p:ph idx="1"/>
          </p:nvPr>
        </p:nvSpPr>
        <p:spPr bwMode="auto">
          <a:xfrm>
            <a:off x="946404" y="1372039"/>
            <a:ext cx="726948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defTabSz="914400" eaLnBrk="0" fontAlgn="base" hangingPunct="0">
              <a:lnSpc>
                <a:spcPct val="100000"/>
              </a:lnSpc>
              <a:spcBef>
                <a:spcPct val="0"/>
              </a:spcBef>
              <a:spcAft>
                <a:spcPct val="0"/>
              </a:spcAft>
              <a:buClrTx/>
              <a:buSzTx/>
              <a:buNone/>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MAX30102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đo</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nhịp</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tim</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nồng</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độ</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Oxy </a:t>
            </a:r>
            <a:r>
              <a:rPr kumimoji="0" lang="vi-VN"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trong máu</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(SpO₂) qua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phương</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pháp</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quang</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học</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(PPG)</a:t>
            </a:r>
            <a:r>
              <a:rPr kumimoji="0" lang="vi-VN"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thích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hợp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nhiều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ứng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dụng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liên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quan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đến</a:t>
            </a:r>
            <a:r>
              <a:rPr lang="en-US" sz="1400" dirty="0">
                <a:latin typeface="Times New Roman" panose="02020603050405020304" pitchFamily="18" charset="0"/>
                <a:cs typeface="Times New Roman" panose="02020603050405020304" pitchFamily="18" charset="0"/>
              </a:rPr>
              <a:t> y </a:t>
            </a:r>
            <a:r>
              <a:rPr lang="en-US" sz="1400" dirty="0" err="1">
                <a:latin typeface="Times New Roman" panose="02020603050405020304" pitchFamily="18" charset="0"/>
                <a:cs typeface="Times New Roman" panose="02020603050405020304" pitchFamily="18" charset="0"/>
              </a:rPr>
              <a:t>sinh</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Cấu</a:t>
            </a: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tạo</a:t>
            </a: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Tích</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hợp</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hai</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đèn</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LED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đỏ</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hồng</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ngoại</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photodiode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mạch</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xử</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lý</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tín</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hiệu</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nhiễu</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thấp</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Giao </a:t>
            </a:r>
            <a:r>
              <a:rPr kumimoji="0" lang="en-US" altLang="en-US" sz="1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tiếp</a:t>
            </a: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Kết</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nối</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I²C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địa</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chỉ</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chuẩn</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0x57),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FIFO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bộ</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đệm</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để</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lưu</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mẫu</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trước</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khi</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xử</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lý</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852E10A7-99FD-0EF4-C838-1A092DF6C7BD}"/>
              </a:ext>
            </a:extLst>
          </p:cNvPr>
          <p:cNvPicPr>
            <a:picLocks noChangeAspect="1"/>
          </p:cNvPicPr>
          <p:nvPr/>
        </p:nvPicPr>
        <p:blipFill>
          <a:blip r:embed="rId2"/>
          <a:stretch>
            <a:fillRect/>
          </a:stretch>
        </p:blipFill>
        <p:spPr>
          <a:xfrm>
            <a:off x="4524382" y="2571750"/>
            <a:ext cx="3673214" cy="2113117"/>
          </a:xfrm>
          <a:prstGeom prst="rect">
            <a:avLst/>
          </a:prstGeom>
        </p:spPr>
      </p:pic>
      <p:sp>
        <p:nvSpPr>
          <p:cNvPr id="10" name="TextBox 9">
            <a:extLst>
              <a:ext uri="{FF2B5EF4-FFF2-40B4-BE49-F238E27FC236}">
                <a16:creationId xmlns:a16="http://schemas.microsoft.com/office/drawing/2014/main" id="{8E3587AC-3862-ADA0-81C9-FA1DCEBA8797}"/>
              </a:ext>
            </a:extLst>
          </p:cNvPr>
          <p:cNvSpPr txBox="1"/>
          <p:nvPr/>
        </p:nvSpPr>
        <p:spPr>
          <a:xfrm>
            <a:off x="946404" y="2467883"/>
            <a:ext cx="3190167" cy="203132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defRPr/>
            </a:pPr>
            <a:r>
              <a:rPr kumimoji="0" lang="en-US" altLang="en-US" sz="1400" b="1"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Điện</a:t>
            </a:r>
            <a:r>
              <a:rPr kumimoji="0" lang="en-US" altLang="en-US" sz="1400" b="1"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1"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áp</a:t>
            </a:r>
            <a:r>
              <a:rPr kumimoji="0" lang="en-US" altLang="en-US" sz="1400" b="1"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&amp; </a:t>
            </a:r>
            <a:r>
              <a:rPr kumimoji="0" lang="en-US" altLang="en-US" sz="1400" b="1"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Tiêu</a:t>
            </a:r>
            <a:r>
              <a:rPr kumimoji="0" lang="en-US" altLang="en-US" sz="1400" b="1"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1"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thụ</a:t>
            </a:r>
            <a:r>
              <a:rPr kumimoji="0" lang="en-US" altLang="en-US" sz="1400" b="1"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Cung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cấp</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1.8–3.3 V,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tiêu</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thụ</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thấp</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(~600 µA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khi</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hoạt</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động</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phù</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hợp</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dùng</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trong</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thiết</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bị</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đeo</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defRPr/>
            </a:pPr>
            <a:r>
              <a:rPr kumimoji="0" lang="en-US" altLang="en-US" sz="1400" b="1"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Hiệu </a:t>
            </a:r>
            <a:r>
              <a:rPr kumimoji="0" lang="en-US" altLang="en-US" sz="1400" b="1"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năng</a:t>
            </a:r>
            <a:r>
              <a:rPr kumimoji="0" lang="en-US" altLang="en-US" sz="1400" b="1"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1"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đo</a:t>
            </a:r>
            <a:r>
              <a:rPr kumimoji="0" lang="en-US" altLang="en-US" sz="1400" b="1"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Hỗ</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trợ</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tốc</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độ</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lấy</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mẫu</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lên</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đến</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~100 Hz,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độ</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phân</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giải</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ADC 18 bit,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cho</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phép</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cấu</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hình</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dòng</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LED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để</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cân</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bằng</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độ</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chính</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xác</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và</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tiêu</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thụ</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năng</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r>
              <a:rPr kumimoji="0" lang="en-US" altLang="en-US" sz="1400" b="0" i="0" u="none" strike="noStrike" kern="1200" cap="none" spc="8"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lượng</a:t>
            </a:r>
            <a:r>
              <a:rPr kumimoji="0" lang="en-US" altLang="en-US" sz="1400" b="0" i="0" u="none" strike="noStrike" kern="1200" cap="none" spc="8"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46404" y="274320"/>
            <a:ext cx="7269480" cy="994171"/>
          </a:xfrm>
        </p:spPr>
        <p:txBody>
          <a:bodyPr>
            <a:normAutofit/>
          </a:bodyPr>
          <a:lstStyle/>
          <a:p>
            <a:r>
              <a:rPr lang="vi-VN" sz="3100" dirty="0">
                <a:latin typeface="Times New Roman" panose="02020603050405020304" pitchFamily="18" charset="0"/>
                <a:cs typeface="Times New Roman" panose="02020603050405020304" pitchFamily="18" charset="0"/>
              </a:rPr>
              <a:t>Chương 2: Công nghệ thiết kế - Phần cứng: Cảm biến LIS2DH12TR</a:t>
            </a:r>
          </a:p>
        </p:txBody>
      </p:sp>
      <p:sp>
        <p:nvSpPr>
          <p:cNvPr id="4" name="Rectangle 1">
            <a:extLst>
              <a:ext uri="{FF2B5EF4-FFF2-40B4-BE49-F238E27FC236}">
                <a16:creationId xmlns:a16="http://schemas.microsoft.com/office/drawing/2014/main" id="{4E16EC3B-D28A-30E9-85A4-B568AEB80A88}"/>
              </a:ext>
            </a:extLst>
          </p:cNvPr>
          <p:cNvSpPr>
            <a:spLocks noGrp="1" noChangeArrowheads="1"/>
          </p:cNvSpPr>
          <p:nvPr>
            <p:ph idx="1"/>
          </p:nvPr>
        </p:nvSpPr>
        <p:spPr bwMode="auto">
          <a:xfrm>
            <a:off x="946404" y="1450181"/>
            <a:ext cx="3727196" cy="318492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050" b="1" i="0" u="none" strike="noStrike" cap="none" normalizeH="0" baseline="0" dirty="0" err="1">
                <a:ln>
                  <a:noFill/>
                </a:ln>
                <a:effectLst/>
                <a:latin typeface="Times New Roman" panose="02020603050405020304" pitchFamily="18" charset="0"/>
                <a:cs typeface="Times New Roman" panose="02020603050405020304" pitchFamily="18" charset="0"/>
              </a:rPr>
              <a:t>Chức</a:t>
            </a: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1" i="0" u="none" strike="noStrike" cap="none" normalizeH="0" baseline="0" dirty="0" err="1">
                <a:ln>
                  <a:noFill/>
                </a:ln>
                <a:effectLst/>
                <a:latin typeface="Times New Roman" panose="02020603050405020304" pitchFamily="18" charset="0"/>
                <a:cs typeface="Times New Roman" panose="02020603050405020304" pitchFamily="18" charset="0"/>
              </a:rPr>
              <a:t>năng</a:t>
            </a: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1" i="0" u="none" strike="noStrike" cap="none" normalizeH="0" baseline="0" dirty="0" err="1">
                <a:ln>
                  <a:noFill/>
                </a:ln>
                <a:effectLst/>
                <a:latin typeface="Times New Roman" panose="02020603050405020304" pitchFamily="18" charset="0"/>
                <a:cs typeface="Times New Roman" panose="02020603050405020304" pitchFamily="18" charset="0"/>
              </a:rPr>
              <a:t>chính</a:t>
            </a: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Cảm</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biến</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gia</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tốc</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ba</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trục</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LIS2DH12TR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đo</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gia</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tốc</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(X, Y, Z)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để</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xác</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định</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chuyển</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động</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và</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tư</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thế</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cơ</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thể</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p>
          <a:p>
            <a:pPr marL="0" marR="0" lvl="0" indent="0" defTabSz="914400" rtl="0" eaLnBrk="0" fontAlgn="base" latinLnBrk="0" hangingPunct="0">
              <a:spcBef>
                <a:spcPct val="0"/>
              </a:spcBef>
              <a:spcAft>
                <a:spcPts val="600"/>
              </a:spcAft>
              <a:buClrTx/>
              <a:buSzTx/>
              <a:buFontTx/>
              <a:buChar char="•"/>
              <a:tabLst/>
            </a:pP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Giao </a:t>
            </a:r>
            <a:r>
              <a:rPr kumimoji="0" lang="en-US" altLang="en-US" sz="1050" b="1" i="0" u="none" strike="noStrike" cap="none" normalizeH="0" baseline="0" dirty="0" err="1">
                <a:ln>
                  <a:noFill/>
                </a:ln>
                <a:effectLst/>
                <a:latin typeface="Times New Roman" panose="02020603050405020304" pitchFamily="18" charset="0"/>
                <a:cs typeface="Times New Roman" panose="02020603050405020304" pitchFamily="18" charset="0"/>
              </a:rPr>
              <a:t>tiếp</a:t>
            </a: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Hỗ</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trợ</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cả</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I²C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và</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SPI,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địa</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chỉ</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I²C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tùy</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chỉnh</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giúp</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linh</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hoạt</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trong</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kết</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nối</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với</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vi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điều</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khiển</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p>
          <a:p>
            <a:pPr marL="0" marR="0" lvl="0" indent="0" defTabSz="914400" rtl="0" eaLnBrk="0" fontAlgn="base" latinLnBrk="0" hangingPunct="0">
              <a:spcBef>
                <a:spcPct val="0"/>
              </a:spcBef>
              <a:spcAft>
                <a:spcPts val="600"/>
              </a:spcAft>
              <a:buClrTx/>
              <a:buSzTx/>
              <a:buFontTx/>
              <a:buChar char="•"/>
              <a:tabLst/>
            </a:pPr>
            <a:r>
              <a:rPr kumimoji="0" lang="en-US" altLang="en-US" sz="1050" b="1" i="0" u="none" strike="noStrike" cap="none" normalizeH="0" baseline="0" dirty="0" err="1">
                <a:ln>
                  <a:noFill/>
                </a:ln>
                <a:effectLst/>
                <a:latin typeface="Times New Roman" panose="02020603050405020304" pitchFamily="18" charset="0"/>
                <a:cs typeface="Times New Roman" panose="02020603050405020304" pitchFamily="18" charset="0"/>
              </a:rPr>
              <a:t>Điện</a:t>
            </a: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1" i="0" u="none" strike="noStrike" cap="none" normalizeH="0" baseline="0" dirty="0" err="1">
                <a:ln>
                  <a:noFill/>
                </a:ln>
                <a:effectLst/>
                <a:latin typeface="Times New Roman" panose="02020603050405020304" pitchFamily="18" charset="0"/>
                <a:cs typeface="Times New Roman" panose="02020603050405020304" pitchFamily="18" charset="0"/>
              </a:rPr>
              <a:t>áp</a:t>
            </a: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 &amp; </a:t>
            </a:r>
            <a:r>
              <a:rPr kumimoji="0" lang="en-US" altLang="en-US" sz="1050" b="1" i="0" u="none" strike="noStrike" cap="none" normalizeH="0" baseline="0" dirty="0" err="1">
                <a:ln>
                  <a:noFill/>
                </a:ln>
                <a:effectLst/>
                <a:latin typeface="Times New Roman" panose="02020603050405020304" pitchFamily="18" charset="0"/>
                <a:cs typeface="Times New Roman" panose="02020603050405020304" pitchFamily="18" charset="0"/>
              </a:rPr>
              <a:t>Tiêu</a:t>
            </a: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1" i="0" u="none" strike="noStrike" cap="none" normalizeH="0" baseline="0" dirty="0" err="1">
                <a:ln>
                  <a:noFill/>
                </a:ln>
                <a:effectLst/>
                <a:latin typeface="Times New Roman" panose="02020603050405020304" pitchFamily="18" charset="0"/>
                <a:cs typeface="Times New Roman" panose="02020603050405020304" pitchFamily="18" charset="0"/>
              </a:rPr>
              <a:t>thụ</a:t>
            </a: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Điện</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áp</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hoạt</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động</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1.71–3.6 V,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chế</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độ</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tiết</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kiệm</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năng</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lượng</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với</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dòng</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tiêu</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thụ</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cực</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thấp</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(&lt; 2 µA ở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chế</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độ</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tĩnh</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phù</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hợp</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với</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thiết</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bị</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đeo</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tay</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p>
          <a:p>
            <a:pPr marL="0" marR="0" lvl="0" indent="0" defTabSz="914400" rtl="0" eaLnBrk="0" fontAlgn="base" latinLnBrk="0" hangingPunct="0">
              <a:spcBef>
                <a:spcPct val="0"/>
              </a:spcBef>
              <a:spcAft>
                <a:spcPts val="600"/>
              </a:spcAft>
              <a:buClrTx/>
              <a:buSzTx/>
              <a:buFontTx/>
              <a:buChar char="•"/>
              <a:tabLst/>
            </a:pP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Hiệu </a:t>
            </a:r>
            <a:r>
              <a:rPr kumimoji="0" lang="en-US" altLang="en-US" sz="1050" b="1" i="0" u="none" strike="noStrike" cap="none" normalizeH="0" baseline="0" dirty="0" err="1">
                <a:ln>
                  <a:noFill/>
                </a:ln>
                <a:effectLst/>
                <a:latin typeface="Times New Roman" panose="02020603050405020304" pitchFamily="18" charset="0"/>
                <a:cs typeface="Times New Roman" panose="02020603050405020304" pitchFamily="18" charset="0"/>
              </a:rPr>
              <a:t>năng</a:t>
            </a: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1" i="0" u="none" strike="noStrike" cap="none" normalizeH="0" baseline="0" dirty="0" err="1">
                <a:ln>
                  <a:noFill/>
                </a:ln>
                <a:effectLst/>
                <a:latin typeface="Times New Roman" panose="02020603050405020304" pitchFamily="18" charset="0"/>
                <a:cs typeface="Times New Roman" panose="02020603050405020304" pitchFamily="18" charset="0"/>
              </a:rPr>
              <a:t>đo</a:t>
            </a: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a:t>
            </a:r>
            <a:endPar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Dải</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đo</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chọn</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được</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±2 g/±4 g/±8 g/±16 g.</a:t>
            </a:r>
          </a:p>
          <a:p>
            <a:pPr marL="0" marR="0" lvl="0" indent="0" defTabSz="914400" rtl="0" eaLnBrk="0" fontAlgn="base" latinLnBrk="0" hangingPunct="0">
              <a:spcBef>
                <a:spcPct val="0"/>
              </a:spcBef>
              <a:spcAft>
                <a:spcPts val="600"/>
              </a:spcAft>
              <a:buClrTx/>
              <a:buSzTx/>
              <a:buFontTx/>
              <a:buChar char="•"/>
              <a:tabLst/>
            </a:pP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Tốc</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độ</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lấy</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mẫu</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từ</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1 Hz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đến</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5 kHz,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đủ</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độ</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nhạy</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để</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phân</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biệt</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các</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loại</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hình</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vận</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động</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p>
          <a:p>
            <a:pPr marL="0" marR="0" lvl="0" indent="0" defTabSz="914400" rtl="0" eaLnBrk="0" fontAlgn="base" latinLnBrk="0" hangingPunct="0">
              <a:spcBef>
                <a:spcPct val="0"/>
              </a:spcBef>
              <a:spcAft>
                <a:spcPts val="600"/>
              </a:spcAft>
              <a:buClrTx/>
              <a:buSzTx/>
              <a:buFontTx/>
              <a:buChar char="•"/>
              <a:tabLst/>
            </a:pPr>
            <a:r>
              <a:rPr kumimoji="0" lang="en-US" altLang="en-US" sz="1050" b="1" i="0" u="none" strike="noStrike" cap="none" normalizeH="0" baseline="0" dirty="0" err="1">
                <a:ln>
                  <a:noFill/>
                </a:ln>
                <a:effectLst/>
                <a:latin typeface="Times New Roman" panose="02020603050405020304" pitchFamily="18" charset="0"/>
                <a:cs typeface="Times New Roman" panose="02020603050405020304" pitchFamily="18" charset="0"/>
              </a:rPr>
              <a:t>Tính</a:t>
            </a: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1" i="0" u="none" strike="noStrike" cap="none" normalizeH="0" baseline="0" dirty="0" err="1">
                <a:ln>
                  <a:noFill/>
                </a:ln>
                <a:effectLst/>
                <a:latin typeface="Times New Roman" panose="02020603050405020304" pitchFamily="18" charset="0"/>
                <a:cs typeface="Times New Roman" panose="02020603050405020304" pitchFamily="18" charset="0"/>
              </a:rPr>
              <a:t>năng</a:t>
            </a: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1" i="0" u="none" strike="noStrike" cap="none" normalizeH="0" baseline="0" dirty="0" err="1">
                <a:ln>
                  <a:noFill/>
                </a:ln>
                <a:effectLst/>
                <a:latin typeface="Times New Roman" panose="02020603050405020304" pitchFamily="18" charset="0"/>
                <a:cs typeface="Times New Roman" panose="02020603050405020304" pitchFamily="18" charset="0"/>
              </a:rPr>
              <a:t>bổ</a:t>
            </a:r>
            <a:r>
              <a:rPr kumimoji="0" lang="en-US" altLang="en-US" sz="1050" b="1" i="0" u="none" strike="noStrike" cap="none" normalizeH="0" baseline="0" dirty="0">
                <a:ln>
                  <a:noFill/>
                </a:ln>
                <a:effectLst/>
                <a:latin typeface="Times New Roman" panose="02020603050405020304" pitchFamily="18" charset="0"/>
                <a:cs typeface="Times New Roman" panose="02020603050405020304" pitchFamily="18" charset="0"/>
              </a:rPr>
              <a:t> sung:</a:t>
            </a:r>
            <a:endPar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FIFO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tích</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hợp</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để</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lưu</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trữ</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dữ</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liệu</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tạm</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thời</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giảm</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tải</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cho</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MCU.</a:t>
            </a:r>
          </a:p>
          <a:p>
            <a:pPr marL="0" marR="0" lvl="0" indent="0" defTabSz="914400" rtl="0" eaLnBrk="0" fontAlgn="base" latinLnBrk="0" hangingPunct="0">
              <a:spcBef>
                <a:spcPct val="0"/>
              </a:spcBef>
              <a:spcAft>
                <a:spcPts val="600"/>
              </a:spcAft>
              <a:buClrTx/>
              <a:buSzTx/>
              <a:buFontTx/>
              <a:buChar char="•"/>
              <a:tabLst/>
            </a:pP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Ngõ</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ngắt</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(interrupt)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hỗ</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trợ</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phát</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hiện</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sự</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kiện</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như</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ngã</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rung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động</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hoặc</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chuyển</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động</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bất</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thường</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cho</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phép</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cảnh</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báo</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kịp</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050" b="0" i="0" u="none" strike="noStrike" cap="none" normalizeH="0" baseline="0" dirty="0" err="1">
                <a:ln>
                  <a:noFill/>
                </a:ln>
                <a:effectLst/>
                <a:latin typeface="Times New Roman" panose="02020603050405020304" pitchFamily="18" charset="0"/>
                <a:cs typeface="Times New Roman" panose="02020603050405020304" pitchFamily="18" charset="0"/>
              </a:rPr>
              <a:t>thời</a:t>
            </a:r>
            <a:r>
              <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rPr>
              <a:t> .</a:t>
            </a:r>
          </a:p>
          <a:p>
            <a:pPr marL="0" marR="0" lvl="0" indent="0" defTabSz="914400" rtl="0" eaLnBrk="0" fontAlgn="base" latinLnBrk="0" hangingPunct="0">
              <a:spcBef>
                <a:spcPct val="0"/>
              </a:spcBef>
              <a:spcAft>
                <a:spcPts val="600"/>
              </a:spcAft>
              <a:buClrTx/>
              <a:buSzTx/>
              <a:buFontTx/>
              <a:buNone/>
              <a:tabLst/>
            </a:pPr>
            <a:endParaRPr kumimoji="0" lang="en-US" altLang="en-US" sz="105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pic>
        <p:nvPicPr>
          <p:cNvPr id="4099" name="Picture 3" descr="STMicroelectronics LIS2DH12TR Accelerometer Sensor, 3 Axis, Surface ...">
            <a:extLst>
              <a:ext uri="{FF2B5EF4-FFF2-40B4-BE49-F238E27FC236}">
                <a16:creationId xmlns:a16="http://schemas.microsoft.com/office/drawing/2014/main" id="{8BEC32FF-8E26-22D2-F8DC-53A4602032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09779" y="1450181"/>
            <a:ext cx="2729904" cy="27299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28F95AF0-8CD8-CE6C-D0C0-0E7CF664920F}"/>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BC5236-4A0F-B2F1-ABA6-D8D8D71B14E7}"/>
              </a:ext>
            </a:extLst>
          </p:cNvPr>
          <p:cNvSpPr>
            <a:spLocks noGrp="1"/>
          </p:cNvSpPr>
          <p:nvPr>
            <p:ph type="title"/>
          </p:nvPr>
        </p:nvSpPr>
        <p:spPr>
          <a:xfrm>
            <a:off x="946404" y="274320"/>
            <a:ext cx="7269480" cy="994171"/>
          </a:xfrm>
        </p:spPr>
        <p:txBody>
          <a:bodyPr>
            <a:normAutofit/>
          </a:bodyPr>
          <a:lstStyle/>
          <a:p>
            <a:r>
              <a:rPr lang="vi-VN" sz="3100">
                <a:latin typeface="Times New Roman" panose="02020603050405020304" pitchFamily="18" charset="0"/>
                <a:cs typeface="Times New Roman" panose="02020603050405020304" pitchFamily="18" charset="0"/>
              </a:rPr>
              <a:t>Chương 2: Công nghệ thiết kế - Phần cứng: Hiển thị</a:t>
            </a:r>
          </a:p>
        </p:txBody>
      </p:sp>
      <p:sp>
        <p:nvSpPr>
          <p:cNvPr id="3" name="Content Placeholder 2">
            <a:extLst>
              <a:ext uri="{FF2B5EF4-FFF2-40B4-BE49-F238E27FC236}">
                <a16:creationId xmlns:a16="http://schemas.microsoft.com/office/drawing/2014/main" id="{1C08A09C-4135-8372-E9F1-CD930E327EDF}"/>
              </a:ext>
            </a:extLst>
          </p:cNvPr>
          <p:cNvSpPr>
            <a:spLocks noGrp="1"/>
          </p:cNvSpPr>
          <p:nvPr>
            <p:ph idx="1"/>
          </p:nvPr>
        </p:nvSpPr>
        <p:spPr>
          <a:xfrm>
            <a:off x="946404" y="1371600"/>
            <a:ext cx="6446520" cy="3263502"/>
          </a:xfrm>
        </p:spPr>
        <p:txBody>
          <a:bodyPr>
            <a:normAutofit/>
          </a:bodyPr>
          <a:lstStyle/>
          <a:p>
            <a:pPr marL="0" indent="0">
              <a:buNone/>
            </a:pPr>
            <a:r>
              <a:rPr lang="vi-VN" dirty="0">
                <a:latin typeface="Times New Roman" panose="02020603050405020304" pitchFamily="18" charset="0"/>
                <a:cs typeface="Times New Roman" panose="02020603050405020304" pitchFamily="18" charset="0"/>
              </a:rPr>
              <a:t>Màn hình OLED 0.96 </a:t>
            </a:r>
            <a:r>
              <a:rPr lang="vi-VN" dirty="0" err="1">
                <a:latin typeface="Times New Roman" panose="02020603050405020304" pitchFamily="18" charset="0"/>
                <a:cs typeface="Times New Roman" panose="02020603050405020304" pitchFamily="18" charset="0"/>
              </a:rPr>
              <a:t>inch</a:t>
            </a:r>
            <a:r>
              <a:rPr lang="vi-VN" dirty="0">
                <a:latin typeface="Times New Roman" panose="02020603050405020304" pitchFamily="18" charset="0"/>
                <a:cs typeface="Times New Roman" panose="02020603050405020304" pitchFamily="18" charset="0"/>
              </a:rPr>
              <a:t> sử dụng </a:t>
            </a:r>
            <a:r>
              <a:rPr lang="vi-VN" dirty="0" err="1">
                <a:latin typeface="Times New Roman" panose="02020603050405020304" pitchFamily="18" charset="0"/>
                <a:cs typeface="Times New Roman" panose="02020603050405020304" pitchFamily="18" charset="0"/>
              </a:rPr>
              <a:t>driver</a:t>
            </a:r>
            <a:r>
              <a:rPr lang="vi-VN" dirty="0">
                <a:latin typeface="Times New Roman" panose="02020603050405020304" pitchFamily="18" charset="0"/>
                <a:cs typeface="Times New Roman" panose="02020603050405020304" pitchFamily="18" charset="0"/>
              </a:rPr>
              <a:t> SSD1306, cho độ phân giải 128×64 </a:t>
            </a:r>
            <a:r>
              <a:rPr lang="vi-VN" dirty="0" err="1">
                <a:latin typeface="Times New Roman" panose="02020603050405020304" pitchFamily="18" charset="0"/>
                <a:cs typeface="Times New Roman" panose="02020603050405020304" pitchFamily="18" charset="0"/>
              </a:rPr>
              <a:t>pixel</a:t>
            </a:r>
            <a:r>
              <a:rPr lang="vi-VN" dirty="0">
                <a:latin typeface="Times New Roman" panose="02020603050405020304" pitchFamily="18" charset="0"/>
                <a:cs typeface="Times New Roman" panose="02020603050405020304" pitchFamily="18" charset="0"/>
              </a:rPr>
              <a:t> và tiêu thụ điện năng thấp, phù hợp hiển thị các chỉ số sức khỏe cơ bản trong thiết bị đeo tay.</a:t>
            </a:r>
          </a:p>
          <a:p>
            <a:r>
              <a:rPr lang="vi-VN" dirty="0">
                <a:latin typeface="Times New Roman" panose="02020603050405020304" pitchFamily="18" charset="0"/>
                <a:cs typeface="Times New Roman" panose="02020603050405020304" pitchFamily="18" charset="0"/>
              </a:rPr>
              <a:t>Giao tiếp I2C với địa chỉ 0x3C</a:t>
            </a:r>
          </a:p>
          <a:p>
            <a:r>
              <a:rPr lang="vi-VN" dirty="0">
                <a:latin typeface="Times New Roman" panose="02020603050405020304" pitchFamily="18" charset="0"/>
                <a:cs typeface="Times New Roman" panose="02020603050405020304" pitchFamily="18" charset="0"/>
              </a:rPr>
              <a:t>Điện áp hoạt động 3.3 V, dòng ~20 </a:t>
            </a:r>
            <a:r>
              <a:rPr lang="vi-VN" dirty="0" err="1">
                <a:latin typeface="Times New Roman" panose="02020603050405020304" pitchFamily="18" charset="0"/>
                <a:cs typeface="Times New Roman" panose="02020603050405020304" pitchFamily="18" charset="0"/>
              </a:rPr>
              <a:t>mA</a:t>
            </a:r>
            <a:endParaRPr lang="vi-VN"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Góc nhìn rộng gần 180°</a:t>
            </a:r>
          </a:p>
          <a:p>
            <a:r>
              <a:rPr lang="vi-VN" dirty="0">
                <a:latin typeface="Times New Roman" panose="02020603050405020304" pitchFamily="18" charset="0"/>
                <a:cs typeface="Times New Roman" panose="02020603050405020304" pitchFamily="18" charset="0"/>
              </a:rPr>
              <a:t>Kích thước nhỏ gọn 27×27×4 </a:t>
            </a:r>
            <a:r>
              <a:rPr lang="vi-VN" dirty="0" err="1">
                <a:latin typeface="Times New Roman" panose="02020603050405020304" pitchFamily="18" charset="0"/>
                <a:cs typeface="Times New Roman" panose="02020603050405020304" pitchFamily="18" charset="0"/>
              </a:rPr>
              <a:t>mm</a:t>
            </a:r>
            <a:endParaRPr lang="vi-VN"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Tốc độ làm mới ~60 </a:t>
            </a:r>
            <a:r>
              <a:rPr lang="vi-VN" dirty="0" err="1">
                <a:latin typeface="Times New Roman" panose="02020603050405020304" pitchFamily="18" charset="0"/>
                <a:cs typeface="Times New Roman" panose="02020603050405020304" pitchFamily="18" charset="0"/>
              </a:rPr>
              <a:t>Hz</a:t>
            </a:r>
            <a:r>
              <a:rPr lang="vi-VN" dirty="0">
                <a:latin typeface="Times New Roman" panose="02020603050405020304" pitchFamily="18" charset="0"/>
                <a:cs typeface="Times New Roman" panose="02020603050405020304" pitchFamily="18" charset="0"/>
              </a:rPr>
              <a:t>, độ sáng có thể điều chỉnh</a:t>
            </a:r>
          </a:p>
          <a:p>
            <a:r>
              <a:rPr lang="vi-VN" dirty="0">
                <a:latin typeface="Times New Roman" panose="02020603050405020304" pitchFamily="18" charset="0"/>
                <a:cs typeface="Times New Roman" panose="02020603050405020304" pitchFamily="18" charset="0"/>
              </a:rPr>
              <a:t>Kết nối bốn chân: GND, VCC, SCL, SDA</a:t>
            </a:r>
          </a:p>
          <a:p>
            <a:r>
              <a:rPr lang="vi-VN" dirty="0">
                <a:latin typeface="Times New Roman" panose="02020603050405020304" pitchFamily="18" charset="0"/>
                <a:cs typeface="Times New Roman" panose="02020603050405020304" pitchFamily="18" charset="0"/>
              </a:rPr>
              <a:t>Hỗ trợ </a:t>
            </a:r>
            <a:r>
              <a:rPr lang="vi-VN" dirty="0" err="1">
                <a:latin typeface="Times New Roman" panose="02020603050405020304" pitchFamily="18" charset="0"/>
                <a:cs typeface="Times New Roman" panose="02020603050405020304" pitchFamily="18" charset="0"/>
              </a:rPr>
              <a:t>font</a:t>
            </a:r>
            <a:r>
              <a:rPr lang="vi-VN" dirty="0">
                <a:latin typeface="Times New Roman" panose="02020603050405020304" pitchFamily="18" charset="0"/>
                <a:cs typeface="Times New Roman" panose="02020603050405020304" pitchFamily="18" charset="0"/>
              </a:rPr>
              <a:t> ký tự ASCII và đồ họa cơ bản</a:t>
            </a:r>
          </a:p>
        </p:txBody>
      </p:sp>
      <p:sp>
        <p:nvSpPr>
          <p:cNvPr id="22" name="Rectangle 21">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9" name="Picture 8">
            <a:extLst>
              <a:ext uri="{FF2B5EF4-FFF2-40B4-BE49-F238E27FC236}">
                <a16:creationId xmlns:a16="http://schemas.microsoft.com/office/drawing/2014/main" id="{D40BB121-1E69-1B73-96EA-59F1442C7C8A}"/>
              </a:ext>
            </a:extLst>
          </p:cNvPr>
          <p:cNvPicPr>
            <a:picLocks noChangeAspect="1"/>
          </p:cNvPicPr>
          <p:nvPr/>
        </p:nvPicPr>
        <p:blipFill>
          <a:blip r:embed="rId2"/>
          <a:stretch>
            <a:fillRect/>
          </a:stretch>
        </p:blipFill>
        <p:spPr>
          <a:xfrm>
            <a:off x="4853090" y="2053467"/>
            <a:ext cx="3362794" cy="2581635"/>
          </a:xfrm>
          <a:prstGeom prst="rect">
            <a:avLst/>
          </a:prstGeom>
        </p:spPr>
      </p:pic>
    </p:spTree>
    <p:extLst>
      <p:ext uri="{BB962C8B-B14F-4D97-AF65-F5344CB8AC3E}">
        <p14:creationId xmlns:p14="http://schemas.microsoft.com/office/powerpoint/2010/main" val="14557170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a:extLst>
            <a:ext uri="{FF2B5EF4-FFF2-40B4-BE49-F238E27FC236}">
              <a16:creationId xmlns:a16="http://schemas.microsoft.com/office/drawing/2014/main" id="{E35178B9-1E2C-00AC-E8C4-3F2009AF87DA}"/>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377832A3-8CF3-4E64-9E6A-631FA0842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9" name="Rectangle 28">
            <a:extLst>
              <a:ext uri="{FF2B5EF4-FFF2-40B4-BE49-F238E27FC236}">
                <a16:creationId xmlns:a16="http://schemas.microsoft.com/office/drawing/2014/main" id="{A1EE3CC7-2194-4DE5-B62A-44A7077D0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88616"/>
            <a:ext cx="8469630" cy="19548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276B4AB-27B9-66FD-DA21-2840B1D856B9}"/>
              </a:ext>
            </a:extLst>
          </p:cNvPr>
          <p:cNvSpPr>
            <a:spLocks noGrp="1"/>
          </p:cNvSpPr>
          <p:nvPr>
            <p:ph type="title"/>
          </p:nvPr>
        </p:nvSpPr>
        <p:spPr>
          <a:xfrm>
            <a:off x="685800" y="3468000"/>
            <a:ext cx="7333202" cy="864393"/>
          </a:xfrm>
        </p:spPr>
        <p:txBody>
          <a:bodyPr vert="horz" lIns="91440" tIns="45720" rIns="91440" bIns="45720" rtlCol="0" anchor="b">
            <a:normAutofit/>
          </a:bodyPr>
          <a:lstStyle/>
          <a:p>
            <a:pPr defTabSz="914400">
              <a:lnSpc>
                <a:spcPct val="85000"/>
              </a:lnSpc>
            </a:pPr>
            <a:r>
              <a:rPr lang="en-US" sz="2800" spc="-50">
                <a:latin typeface="Times New Roman" panose="02020603050405020304" pitchFamily="18" charset="0"/>
                <a:cs typeface="Times New Roman" panose="02020603050405020304" pitchFamily="18" charset="0"/>
              </a:rPr>
              <a:t>Chương 2: Công nghệ thiết kế - Phần cứng: Các thiết bị khác</a:t>
            </a:r>
          </a:p>
        </p:txBody>
      </p:sp>
      <p:sp>
        <p:nvSpPr>
          <p:cNvPr id="31" name="Rectangle 30">
            <a:extLst>
              <a:ext uri="{FF2B5EF4-FFF2-40B4-BE49-F238E27FC236}">
                <a16:creationId xmlns:a16="http://schemas.microsoft.com/office/drawing/2014/main" id="{5C86F7B6-C089-4557-B97A-3E9D42392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47130899-E4D0-4FB2-BA18-591F0CA89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0"/>
            <a:ext cx="8109069" cy="318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0603 Resistors - SMD 1 MΩ 1 % 0603 Thick Film Resistors - SMD">
            <a:extLst>
              <a:ext uri="{FF2B5EF4-FFF2-40B4-BE49-F238E27FC236}">
                <a16:creationId xmlns:a16="http://schemas.microsoft.com/office/drawing/2014/main" id="{10709606-7F13-7AFE-86E1-00E9E9422C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rot="10800000" flipH="1" flipV="1">
            <a:off x="584199" y="358039"/>
            <a:ext cx="1355520" cy="1355520"/>
          </a:xfrm>
          <a:prstGeom prst="rect">
            <a:avLst/>
          </a:prstGeom>
          <a:noFill/>
        </p:spPr>
      </p:pic>
      <p:pic>
        <p:nvPicPr>
          <p:cNvPr id="7" name="Picture 6" descr="BSS138 Fairchild SOT-23 N-ch 50V/0.22A MOSFET">
            <a:extLst>
              <a:ext uri="{FF2B5EF4-FFF2-40B4-BE49-F238E27FC236}">
                <a16:creationId xmlns:a16="http://schemas.microsoft.com/office/drawing/2014/main" id="{1B23FFDF-AE07-5D94-B5FC-9981050CC5D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724" b="9243"/>
          <a:stretch/>
        </p:blipFill>
        <p:spPr bwMode="auto">
          <a:xfrm>
            <a:off x="5958744" y="358038"/>
            <a:ext cx="1707944" cy="1276415"/>
          </a:xfrm>
          <a:prstGeom prst="rect">
            <a:avLst/>
          </a:prstGeom>
          <a:noFill/>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19A24F69-D3CB-C386-8FBF-D895F9360832}"/>
              </a:ext>
            </a:extLst>
          </p:cNvPr>
          <p:cNvPicPr>
            <a:picLocks noChangeAspect="1"/>
          </p:cNvPicPr>
          <p:nvPr/>
        </p:nvPicPr>
        <p:blipFill>
          <a:blip r:embed="rId4"/>
          <a:srcRect l="15133" r="19416"/>
          <a:stretch>
            <a:fillRect/>
          </a:stretch>
        </p:blipFill>
        <p:spPr>
          <a:xfrm>
            <a:off x="3254884" y="468361"/>
            <a:ext cx="1827426" cy="1134875"/>
          </a:xfrm>
          <a:prstGeom prst="rect">
            <a:avLst/>
          </a:prstGeom>
        </p:spPr>
      </p:pic>
      <p:pic>
        <p:nvPicPr>
          <p:cNvPr id="6" name="Picture 5" descr="BC817 Transistor SMD Pinout, Datasheet, Equivalent, Circuit &amp; Specs">
            <a:extLst>
              <a:ext uri="{FF2B5EF4-FFF2-40B4-BE49-F238E27FC236}">
                <a16:creationId xmlns:a16="http://schemas.microsoft.com/office/drawing/2014/main" id="{D57C3536-8A3B-6825-DFDD-547C603A35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3254884" y="1655314"/>
            <a:ext cx="1970179" cy="1311115"/>
          </a:xfrm>
          <a:prstGeom prst="rect">
            <a:avLst/>
          </a:prstGeom>
          <a:noFill/>
        </p:spPr>
      </p:pic>
      <p:pic>
        <p:nvPicPr>
          <p:cNvPr id="12" name="Picture 11" descr="100KPF 0603 Capacitors - SMD/SMT Multilayer Ceramic MLCC">
            <a:extLst>
              <a:ext uri="{FF2B5EF4-FFF2-40B4-BE49-F238E27FC236}">
                <a16:creationId xmlns:a16="http://schemas.microsoft.com/office/drawing/2014/main" id="{3E9B48E0-8DB3-E330-33A4-0F1FED69DAB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4197" y="1596639"/>
            <a:ext cx="1355522" cy="1355522"/>
          </a:xfrm>
          <a:prstGeom prst="rect">
            <a:avLst/>
          </a:prstGeom>
          <a:noFill/>
          <a:ln>
            <a:noFill/>
          </a:ln>
        </p:spPr>
      </p:pic>
      <p:pic>
        <p:nvPicPr>
          <p:cNvPr id="13" name="Picture 12" descr="Buy CH340C SMD IC online in India from DNA Solutions, Nashik">
            <a:extLst>
              <a:ext uri="{FF2B5EF4-FFF2-40B4-BE49-F238E27FC236}">
                <a16:creationId xmlns:a16="http://schemas.microsoft.com/office/drawing/2014/main" id="{BE637CCA-203A-B421-97A5-561803909F78}"/>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4077" b="15094"/>
          <a:stretch/>
        </p:blipFill>
        <p:spPr bwMode="auto">
          <a:xfrm>
            <a:off x="5836793" y="1613099"/>
            <a:ext cx="1970179" cy="139549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40447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46404" y="274320"/>
            <a:ext cx="7269480" cy="994171"/>
          </a:xfrm>
        </p:spPr>
        <p:txBody>
          <a:bodyPr>
            <a:normAutofit/>
          </a:bodyPr>
          <a:lstStyle/>
          <a:p>
            <a:r>
              <a:rPr lang="vi-VN" sz="3100" err="1">
                <a:latin typeface="Times New Roman" panose="02020603050405020304" pitchFamily="18" charset="0"/>
                <a:cs typeface="Times New Roman" panose="02020603050405020304" pitchFamily="18" charset="0"/>
              </a:rPr>
              <a:t>Chương</a:t>
            </a:r>
            <a:r>
              <a:rPr lang="vi-VN" sz="3100">
                <a:latin typeface="Times New Roman" panose="02020603050405020304" pitchFamily="18" charset="0"/>
                <a:cs typeface="Times New Roman" panose="02020603050405020304" pitchFamily="18" charset="0"/>
              </a:rPr>
              <a:t> 2: Công </a:t>
            </a:r>
            <a:r>
              <a:rPr lang="vi-VN" sz="3100" err="1">
                <a:latin typeface="Times New Roman" panose="02020603050405020304" pitchFamily="18" charset="0"/>
                <a:cs typeface="Times New Roman" panose="02020603050405020304" pitchFamily="18" charset="0"/>
              </a:rPr>
              <a:t>nghệ</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thiết</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kế</a:t>
            </a:r>
            <a:r>
              <a:rPr lang="vi-VN" sz="3100">
                <a:latin typeface="Times New Roman" panose="02020603050405020304" pitchFamily="18" charset="0"/>
                <a:cs typeface="Times New Roman" panose="02020603050405020304" pitchFamily="18" charset="0"/>
              </a:rPr>
              <a:t> - Các </a:t>
            </a:r>
            <a:r>
              <a:rPr lang="vi-VN" sz="3100" err="1">
                <a:latin typeface="Times New Roman" panose="02020603050405020304" pitchFamily="18" charset="0"/>
                <a:cs typeface="Times New Roman" panose="02020603050405020304" pitchFamily="18" charset="0"/>
              </a:rPr>
              <a:t>chuẩn</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giao</a:t>
            </a:r>
            <a:r>
              <a:rPr lang="vi-VN" sz="3100">
                <a:latin typeface="Times New Roman" panose="02020603050405020304" pitchFamily="18" charset="0"/>
                <a:cs typeface="Times New Roman" panose="02020603050405020304" pitchFamily="18" charset="0"/>
              </a:rPr>
              <a:t> </a:t>
            </a:r>
            <a:r>
              <a:rPr lang="vi-VN" sz="3100" err="1">
                <a:latin typeface="Times New Roman" panose="02020603050405020304" pitchFamily="18" charset="0"/>
                <a:cs typeface="Times New Roman" panose="02020603050405020304" pitchFamily="18" charset="0"/>
              </a:rPr>
              <a:t>tiếp</a:t>
            </a:r>
            <a:r>
              <a:rPr lang="vi-VN" sz="3100">
                <a:latin typeface="Times New Roman" panose="02020603050405020304" pitchFamily="18" charset="0"/>
                <a:cs typeface="Times New Roman" panose="02020603050405020304" pitchFamily="18" charset="0"/>
              </a:rPr>
              <a:t> </a:t>
            </a:r>
          </a:p>
        </p:txBody>
      </p:sp>
      <p:sp>
        <p:nvSpPr>
          <p:cNvPr id="3" name="Content Placeholder 2"/>
          <p:cNvSpPr>
            <a:spLocks noGrp="1"/>
          </p:cNvSpPr>
          <p:nvPr>
            <p:ph idx="1"/>
          </p:nvPr>
        </p:nvSpPr>
        <p:spPr>
          <a:xfrm>
            <a:off x="946404" y="1450181"/>
            <a:ext cx="3301131" cy="3184921"/>
          </a:xfrm>
        </p:spPr>
        <p:txBody>
          <a:bodyPr>
            <a:normAutofit/>
          </a:bodyPr>
          <a:lstStyle/>
          <a:p>
            <a:r>
              <a:rPr lang="vi-VN" sz="1100">
                <a:latin typeface="Times New Roman" panose="02020603050405020304" pitchFamily="18" charset="0"/>
                <a:cs typeface="Times New Roman" panose="02020603050405020304" pitchFamily="18" charset="0"/>
              </a:rPr>
              <a:t>I²C là giao tiếp hai dây (SCL – </a:t>
            </a:r>
            <a:r>
              <a:rPr lang="vi-VN" sz="1100" err="1">
                <a:latin typeface="Times New Roman" panose="02020603050405020304" pitchFamily="18" charset="0"/>
                <a:cs typeface="Times New Roman" panose="02020603050405020304" pitchFamily="18" charset="0"/>
              </a:rPr>
              <a:t>clock</a:t>
            </a:r>
            <a:r>
              <a:rPr lang="vi-VN" sz="1100">
                <a:latin typeface="Times New Roman" panose="02020603050405020304" pitchFamily="18" charset="0"/>
                <a:cs typeface="Times New Roman" panose="02020603050405020304" pitchFamily="18" charset="0"/>
              </a:rPr>
              <a:t>, SDA – </a:t>
            </a:r>
            <a:r>
              <a:rPr lang="vi-VN" sz="1100" err="1">
                <a:latin typeface="Times New Roman" panose="02020603050405020304" pitchFamily="18" charset="0"/>
                <a:cs typeface="Times New Roman" panose="02020603050405020304" pitchFamily="18" charset="0"/>
              </a:rPr>
              <a:t>data</a:t>
            </a:r>
            <a:r>
              <a:rPr lang="vi-VN" sz="1100">
                <a:latin typeface="Times New Roman" panose="02020603050405020304" pitchFamily="18" charset="0"/>
                <a:cs typeface="Times New Roman" panose="02020603050405020304" pitchFamily="18" charset="0"/>
              </a:rPr>
              <a:t>) cho phép kết nối nhiều cảm biến và thiết bị ngoại vi với MCU qua địa chỉ độc nhất.</a:t>
            </a:r>
          </a:p>
          <a:p>
            <a:r>
              <a:rPr lang="vi-VN" sz="1100" b="1">
                <a:latin typeface="Times New Roman" panose="02020603050405020304" pitchFamily="18" charset="0"/>
                <a:cs typeface="Times New Roman" panose="02020603050405020304" pitchFamily="18" charset="0"/>
              </a:rPr>
              <a:t>Tốc độ truyền:</a:t>
            </a:r>
            <a:r>
              <a:rPr lang="vi-VN" sz="1100">
                <a:latin typeface="Times New Roman" panose="02020603050405020304" pitchFamily="18" charset="0"/>
                <a:cs typeface="Times New Roman" panose="02020603050405020304" pitchFamily="18" charset="0"/>
              </a:rPr>
              <a:t> Chuẩn 100 </a:t>
            </a:r>
            <a:r>
              <a:rPr lang="vi-VN" sz="1100" err="1">
                <a:latin typeface="Times New Roman" panose="02020603050405020304" pitchFamily="18" charset="0"/>
                <a:cs typeface="Times New Roman" panose="02020603050405020304" pitchFamily="18" charset="0"/>
              </a:rPr>
              <a:t>kHz</a:t>
            </a:r>
            <a:r>
              <a:rPr lang="vi-VN" sz="1100">
                <a:latin typeface="Times New Roman" panose="02020603050405020304" pitchFamily="18" charset="0"/>
                <a:cs typeface="Times New Roman" panose="02020603050405020304" pitchFamily="18" charset="0"/>
              </a:rPr>
              <a:t> (chế độ thường) và 400 </a:t>
            </a:r>
            <a:r>
              <a:rPr lang="vi-VN" sz="1100" err="1">
                <a:latin typeface="Times New Roman" panose="02020603050405020304" pitchFamily="18" charset="0"/>
                <a:cs typeface="Times New Roman" panose="02020603050405020304" pitchFamily="18" charset="0"/>
              </a:rPr>
              <a:t>kHz</a:t>
            </a:r>
            <a:r>
              <a:rPr lang="vi-VN" sz="1100">
                <a:latin typeface="Times New Roman" panose="02020603050405020304" pitchFamily="18" charset="0"/>
                <a:cs typeface="Times New Roman" panose="02020603050405020304" pitchFamily="18" charset="0"/>
              </a:rPr>
              <a:t> (chế độ nhanh)</a:t>
            </a:r>
          </a:p>
          <a:p>
            <a:r>
              <a:rPr lang="vi-VN" sz="1100" b="1">
                <a:latin typeface="Times New Roman" panose="02020603050405020304" pitchFamily="18" charset="0"/>
                <a:cs typeface="Times New Roman" panose="02020603050405020304" pitchFamily="18" charset="0"/>
              </a:rPr>
              <a:t>Địa chỉ:</a:t>
            </a:r>
            <a:r>
              <a:rPr lang="vi-VN" sz="1100">
                <a:latin typeface="Times New Roman" panose="02020603050405020304" pitchFamily="18" charset="0"/>
                <a:cs typeface="Times New Roman" panose="02020603050405020304" pitchFamily="18" charset="0"/>
              </a:rPr>
              <a:t> Mỗi cảm biến (MAX30102, LIS2DH12…) có địa chỉ riêng (ví dụ 0x57 cho MAX30102)</a:t>
            </a:r>
          </a:p>
          <a:p>
            <a:r>
              <a:rPr lang="vi-VN" sz="1100" b="1">
                <a:latin typeface="Times New Roman" panose="02020603050405020304" pitchFamily="18" charset="0"/>
                <a:cs typeface="Times New Roman" panose="02020603050405020304" pitchFamily="18" charset="0"/>
              </a:rPr>
              <a:t>Đơn giản &amp; Tiết kiệm chân GPIO:</a:t>
            </a:r>
            <a:r>
              <a:rPr lang="vi-VN" sz="1100">
                <a:latin typeface="Times New Roman" panose="02020603050405020304" pitchFamily="18" charset="0"/>
                <a:cs typeface="Times New Roman" panose="02020603050405020304" pitchFamily="18" charset="0"/>
              </a:rPr>
              <a:t> Chỉ cần hai chân cho toàn </a:t>
            </a:r>
            <a:r>
              <a:rPr lang="vi-VN" sz="1100" err="1">
                <a:latin typeface="Times New Roman" panose="02020603050405020304" pitchFamily="18" charset="0"/>
                <a:cs typeface="Times New Roman" panose="02020603050405020304" pitchFamily="18" charset="0"/>
              </a:rPr>
              <a:t>bus</a:t>
            </a:r>
            <a:r>
              <a:rPr lang="vi-VN" sz="1100">
                <a:latin typeface="Times New Roman" panose="02020603050405020304" pitchFamily="18" charset="0"/>
                <a:cs typeface="Times New Roman" panose="02020603050405020304" pitchFamily="18" charset="0"/>
              </a:rPr>
              <a:t>, phù hợp với hệ thống đeo tay nhiều cảm biến</a:t>
            </a:r>
          </a:p>
          <a:p>
            <a:r>
              <a:rPr lang="vi-VN" sz="1100" b="1">
                <a:latin typeface="Times New Roman" panose="02020603050405020304" pitchFamily="18" charset="0"/>
                <a:cs typeface="Times New Roman" panose="02020603050405020304" pitchFamily="18" charset="0"/>
              </a:rPr>
              <a:t>Cơ chế ACK/NACK:</a:t>
            </a:r>
            <a:r>
              <a:rPr lang="vi-VN" sz="1100">
                <a:latin typeface="Times New Roman" panose="02020603050405020304" pitchFamily="18" charset="0"/>
                <a:cs typeface="Times New Roman" panose="02020603050405020304" pitchFamily="18" charset="0"/>
              </a:rPr>
              <a:t> Đảm bảo dữ liệu truyền an toàn, dễ cấu hình từ </a:t>
            </a:r>
            <a:r>
              <a:rPr lang="vi-VN" sz="1100" err="1">
                <a:latin typeface="Times New Roman" panose="02020603050405020304" pitchFamily="18" charset="0"/>
                <a:cs typeface="Times New Roman" panose="02020603050405020304" pitchFamily="18" charset="0"/>
              </a:rPr>
              <a:t>firmware</a:t>
            </a:r>
            <a:r>
              <a:rPr lang="vi-VN" sz="1100">
                <a:latin typeface="Times New Roman" panose="02020603050405020304" pitchFamily="18" charset="0"/>
                <a:cs typeface="Times New Roman" panose="02020603050405020304" pitchFamily="18" charset="0"/>
              </a:rPr>
              <a:t> ESP32-S3</a:t>
            </a:r>
          </a:p>
        </p:txBody>
      </p:sp>
      <p:pic>
        <p:nvPicPr>
          <p:cNvPr id="5" name="Picture 4">
            <a:extLst>
              <a:ext uri="{FF2B5EF4-FFF2-40B4-BE49-F238E27FC236}">
                <a16:creationId xmlns:a16="http://schemas.microsoft.com/office/drawing/2014/main" id="{233D03A3-1BF6-EDD1-2AFB-0D3FD5549E74}"/>
              </a:ext>
            </a:extLst>
          </p:cNvPr>
          <p:cNvPicPr>
            <a:picLocks noChangeAspect="1"/>
          </p:cNvPicPr>
          <p:nvPr/>
        </p:nvPicPr>
        <p:blipFill>
          <a:blip r:embed="rId2"/>
          <a:stretch>
            <a:fillRect/>
          </a:stretch>
        </p:blipFill>
        <p:spPr>
          <a:xfrm>
            <a:off x="4571999" y="1940808"/>
            <a:ext cx="3605465" cy="17486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30B3D270-B19D-4DB8-BD3C-3E707485B5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1562" cy="51435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4543" y="627017"/>
            <a:ext cx="2039091" cy="3887833"/>
          </a:xfrm>
        </p:spPr>
        <p:txBody>
          <a:bodyPr anchor="ctr">
            <a:normAutofit/>
          </a:bodyPr>
          <a:lstStyle/>
          <a:p>
            <a:r>
              <a:rPr lang="en-US" sz="2700">
                <a:solidFill>
                  <a:srgbClr val="FFFFFF"/>
                </a:solidFill>
                <a:latin typeface="Times New Roman" panose="02020603050405020304" pitchFamily="18" charset="0"/>
                <a:cs typeface="Times New Roman" panose="02020603050405020304" pitchFamily="18" charset="0"/>
              </a:rPr>
              <a:t>Mở đầu </a:t>
            </a:r>
          </a:p>
        </p:txBody>
      </p:sp>
      <p:sp>
        <p:nvSpPr>
          <p:cNvPr id="39" name="Rectangle 38">
            <a:extLst>
              <a:ext uri="{FF2B5EF4-FFF2-40B4-BE49-F238E27FC236}">
                <a16:creationId xmlns:a16="http://schemas.microsoft.com/office/drawing/2014/main" id="{49BDAF94-B52E-4307-B54C-EF413086F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27" name="Content Placeholder 2">
            <a:extLst>
              <a:ext uri="{FF2B5EF4-FFF2-40B4-BE49-F238E27FC236}">
                <a16:creationId xmlns:a16="http://schemas.microsoft.com/office/drawing/2014/main" id="{57BABFE9-14CA-5C84-7E41-5474F6D0D852}"/>
              </a:ext>
            </a:extLst>
          </p:cNvPr>
          <p:cNvGraphicFramePr>
            <a:graphicFrameLocks noGrp="1"/>
          </p:cNvGraphicFramePr>
          <p:nvPr>
            <p:ph idx="1"/>
            <p:extLst>
              <p:ext uri="{D42A27DB-BD31-4B8C-83A1-F6EECF244321}">
                <p14:modId xmlns:p14="http://schemas.microsoft.com/office/powerpoint/2010/main" val="925314451"/>
              </p:ext>
            </p:extLst>
          </p:nvPr>
        </p:nvGraphicFramePr>
        <p:xfrm>
          <a:off x="3494111" y="384629"/>
          <a:ext cx="4492602" cy="4405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DD06DB84-D91B-F69C-58C2-FFD25884DE3D}"/>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5B0D66-C70B-80A0-88E0-9B1874E860A1}"/>
              </a:ext>
            </a:extLst>
          </p:cNvPr>
          <p:cNvSpPr>
            <a:spLocks noGrp="1"/>
          </p:cNvSpPr>
          <p:nvPr>
            <p:ph type="title"/>
          </p:nvPr>
        </p:nvSpPr>
        <p:spPr>
          <a:xfrm>
            <a:off x="946404" y="274320"/>
            <a:ext cx="7269480" cy="994171"/>
          </a:xfrm>
        </p:spPr>
        <p:txBody>
          <a:bodyPr>
            <a:normAutofit/>
          </a:bodyPr>
          <a:lstStyle/>
          <a:p>
            <a:r>
              <a:rPr lang="vi-VN" sz="3100" dirty="0">
                <a:latin typeface="Times New Roman" panose="02020603050405020304" pitchFamily="18" charset="0"/>
                <a:cs typeface="Times New Roman" panose="02020603050405020304" pitchFamily="18" charset="0"/>
              </a:rPr>
              <a:t>Chương 2: Công nghệ thiết kế - Các chuẩn giao tiếp </a:t>
            </a:r>
          </a:p>
        </p:txBody>
      </p:sp>
      <p:sp>
        <p:nvSpPr>
          <p:cNvPr id="6" name="Rectangle 3">
            <a:extLst>
              <a:ext uri="{FF2B5EF4-FFF2-40B4-BE49-F238E27FC236}">
                <a16:creationId xmlns:a16="http://schemas.microsoft.com/office/drawing/2014/main" id="{D96AC7B4-557D-669C-6C72-B59EB40FE5A5}"/>
              </a:ext>
            </a:extLst>
          </p:cNvPr>
          <p:cNvSpPr>
            <a:spLocks noGrp="1" noChangeArrowheads="1"/>
          </p:cNvSpPr>
          <p:nvPr>
            <p:ph idx="1"/>
          </p:nvPr>
        </p:nvSpPr>
        <p:spPr bwMode="auto">
          <a:xfrm>
            <a:off x="946404" y="1371600"/>
            <a:ext cx="3344745" cy="249500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fontScale="85000" lnSpcReduction="20000"/>
          </a:bodyPr>
          <a:lstStyle/>
          <a:p>
            <a:pPr marL="0" marR="0" lvl="0" indent="0" defTabSz="914400" rtl="0" eaLnBrk="0" fontAlgn="base" latinLnBrk="0" hangingPunct="0">
              <a:spcBef>
                <a:spcPct val="0"/>
              </a:spcBef>
              <a:spcAft>
                <a:spcPts val="600"/>
              </a:spcAft>
              <a:buClrTx/>
              <a:buSzTx/>
              <a:buFontTx/>
              <a:buNone/>
              <a:tabLst/>
            </a:pP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MQTT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là</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giao</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thức</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publish/subscribe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nhẹ</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tối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ưu</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cho</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IoT,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sử</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dụng</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TCP/IP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để</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đẩy</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dữ</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liệu</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từ</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thiết</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bị</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lên</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đám</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mây</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a:ln>
                  <a:noFill/>
                </a:ln>
                <a:effectLst/>
                <a:latin typeface="Times New Roman" panose="02020603050405020304" pitchFamily="18" charset="0"/>
                <a:cs typeface="Times New Roman" panose="02020603050405020304" pitchFamily="18" charset="0"/>
              </a:rPr>
              <a:t>Broker </a:t>
            </a:r>
            <a:r>
              <a:rPr kumimoji="0" lang="en-US" altLang="en-US" sz="1400" b="1" i="0" u="none" strike="noStrike" cap="none" normalizeH="0" baseline="0" dirty="0" err="1">
                <a:ln>
                  <a:noFill/>
                </a:ln>
                <a:effectLst/>
                <a:latin typeface="Times New Roman" panose="02020603050405020304" pitchFamily="18" charset="0"/>
                <a:cs typeface="Times New Roman" panose="02020603050405020304" pitchFamily="18" charset="0"/>
              </a:rPr>
              <a:t>trung</a:t>
            </a:r>
            <a:r>
              <a:rPr kumimoji="0" lang="en-US" altLang="en-US" sz="1400"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effectLst/>
                <a:latin typeface="Times New Roman" panose="02020603050405020304" pitchFamily="18" charset="0"/>
                <a:cs typeface="Times New Roman" panose="02020603050405020304" pitchFamily="18" charset="0"/>
              </a:rPr>
              <a:t>tâm</a:t>
            </a:r>
            <a:r>
              <a:rPr kumimoji="0" lang="en-US" altLang="en-US" sz="1400" b="1" i="0" u="none" strike="noStrike" cap="none" normalizeH="0" baseline="0" dirty="0">
                <a:ln>
                  <a:noFill/>
                </a:ln>
                <a:effectLst/>
                <a:latin typeface="Times New Roman" panose="02020603050405020304" pitchFamily="18" charset="0"/>
                <a:cs typeface="Times New Roman" panose="02020603050405020304" pitchFamily="18" charset="0"/>
              </a:rPr>
              <a:t>:</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Thiết</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bị</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kết</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nối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đến</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broker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ví</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dụ</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Firebase IoT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hoặc</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Mosquitto</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a:t>
            </a: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err="1">
                <a:ln>
                  <a:noFill/>
                </a:ln>
                <a:effectLst/>
                <a:latin typeface="Times New Roman" panose="02020603050405020304" pitchFamily="18" charset="0"/>
                <a:cs typeface="Times New Roman" panose="02020603050405020304" pitchFamily="18" charset="0"/>
              </a:rPr>
              <a:t>Chủ</a:t>
            </a:r>
            <a:r>
              <a:rPr kumimoji="0" lang="en-US" altLang="en-US" sz="1400" b="1"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effectLst/>
                <a:latin typeface="Times New Roman" panose="02020603050405020304" pitchFamily="18" charset="0"/>
                <a:cs typeface="Times New Roman" panose="02020603050405020304" pitchFamily="18" charset="0"/>
              </a:rPr>
              <a:t>đề</a:t>
            </a:r>
            <a:r>
              <a:rPr kumimoji="0" lang="en-US" altLang="en-US" sz="1400" b="1" i="0" u="none" strike="noStrike" cap="none" normalizeH="0" baseline="0" dirty="0">
                <a:ln>
                  <a:noFill/>
                </a:ln>
                <a:effectLst/>
                <a:latin typeface="Times New Roman" panose="02020603050405020304" pitchFamily="18" charset="0"/>
                <a:cs typeface="Times New Roman" panose="02020603050405020304" pitchFamily="18" charset="0"/>
              </a:rPr>
              <a:t> (Topics):</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Ví</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dụ</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sensor/</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hr</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hoặc</a:t>
            </a:r>
            <a:r>
              <a:rPr lang="vi-VN" altLang="en-US" sz="1400" dirty="0">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sensor/spo2</a:t>
            </a:r>
          </a:p>
          <a:p>
            <a:pPr marL="0" marR="0" lvl="0" indent="0" defTabSz="914400" rtl="0" eaLnBrk="0" fontAlgn="base" latinLnBrk="0" hangingPunct="0">
              <a:spcBef>
                <a:spcPct val="0"/>
              </a:spcBef>
              <a:spcAft>
                <a:spcPts val="600"/>
              </a:spcAft>
              <a:buClrTx/>
              <a:buSzTx/>
              <a:buFontTx/>
              <a:buChar char="•"/>
              <a:tabLst/>
            </a:pPr>
            <a:r>
              <a:rPr kumimoji="0" lang="en-US" altLang="en-US" sz="1400" b="1" i="0" u="none" strike="noStrike" cap="none" normalizeH="0" baseline="0" dirty="0">
                <a:ln>
                  <a:noFill/>
                </a:ln>
                <a:effectLst/>
                <a:latin typeface="Times New Roman" panose="02020603050405020304" pitchFamily="18" charset="0"/>
                <a:cs typeface="Times New Roman" panose="02020603050405020304" pitchFamily="18" charset="0"/>
              </a:rPr>
              <a:t>QoS (Quality of Service):</a:t>
            </a:r>
            <a:endPar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457200" marR="0" lvl="1"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QoS 0: “At most once” –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gửi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1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lần</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không</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đảm</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bảo</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nhận</a:t>
            </a:r>
            <a:endPar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457200" marR="0" lvl="1"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QoS 1: “At least once” –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xác</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nhận</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trả</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lời</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có</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thể</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trùng</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lặp</a:t>
            </a:r>
            <a:endPar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457200" marR="0" lvl="1" indent="0" defTabSz="914400" rtl="0" eaLnBrk="0" fontAlgn="base" latinLnBrk="0" hangingPunct="0">
              <a:spcBef>
                <a:spcPct val="0"/>
              </a:spcBef>
              <a:spcAft>
                <a:spcPts val="600"/>
              </a:spcAft>
              <a:buClrTx/>
              <a:buSzTx/>
              <a:buFontTx/>
              <a:buChar char="•"/>
              <a:tabLst/>
            </a:pP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QoS 2: “Exactly once” –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đảm</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bảo</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không</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trùng</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lặp</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phù</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hợp</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dữ</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liệu</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quan</a:t>
            </a:r>
            <a:r>
              <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rPr>
              <a:t> </a:t>
            </a:r>
            <a:r>
              <a:rPr kumimoji="0" lang="en-US" altLang="en-US" sz="1400" b="0" i="0" u="none" strike="noStrike" cap="none" normalizeH="0" baseline="0" dirty="0" err="1">
                <a:ln>
                  <a:noFill/>
                </a:ln>
                <a:effectLst/>
                <a:latin typeface="Times New Roman" panose="02020603050405020304" pitchFamily="18" charset="0"/>
                <a:cs typeface="Times New Roman" panose="02020603050405020304" pitchFamily="18" charset="0"/>
              </a:rPr>
              <a:t>trọng</a:t>
            </a:r>
            <a:endPar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0" marR="0" lvl="0" indent="0" defTabSz="914400" rtl="0" eaLnBrk="0" fontAlgn="base" latinLnBrk="0" hangingPunct="0">
              <a:spcBef>
                <a:spcPct val="0"/>
              </a:spcBef>
              <a:spcAft>
                <a:spcPts val="600"/>
              </a:spcAft>
              <a:buClrTx/>
              <a:buSzTx/>
              <a:buFontTx/>
              <a:buNone/>
              <a:tabLst/>
            </a:pPr>
            <a:endParaRPr kumimoji="0" lang="en-US" altLang="en-US" sz="1400" b="0" i="0" u="none" strike="noStrike" cap="none" normalizeH="0" baseline="0" dirty="0">
              <a:ln>
                <a:noFill/>
              </a:ln>
              <a:effectLst/>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8" name="Picture 7">
            <a:extLst>
              <a:ext uri="{FF2B5EF4-FFF2-40B4-BE49-F238E27FC236}">
                <a16:creationId xmlns:a16="http://schemas.microsoft.com/office/drawing/2014/main" id="{5E8A2691-CCA8-DC56-B1DB-033590D1047B}"/>
              </a:ext>
            </a:extLst>
          </p:cNvPr>
          <p:cNvPicPr>
            <a:picLocks noChangeAspect="1"/>
          </p:cNvPicPr>
          <p:nvPr/>
        </p:nvPicPr>
        <p:blipFill>
          <a:blip r:embed="rId2"/>
          <a:stretch>
            <a:fillRect/>
          </a:stretch>
        </p:blipFill>
        <p:spPr>
          <a:xfrm>
            <a:off x="4533465" y="1417823"/>
            <a:ext cx="3606369" cy="2229392"/>
          </a:xfrm>
          <a:prstGeom prst="rect">
            <a:avLst/>
          </a:prstGeom>
        </p:spPr>
      </p:pic>
      <p:sp>
        <p:nvSpPr>
          <p:cNvPr id="14" name="TextBox 13">
            <a:extLst>
              <a:ext uri="{FF2B5EF4-FFF2-40B4-BE49-F238E27FC236}">
                <a16:creationId xmlns:a16="http://schemas.microsoft.com/office/drawing/2014/main" id="{629F2032-4005-F2F1-0704-2145C278F207}"/>
              </a:ext>
            </a:extLst>
          </p:cNvPr>
          <p:cNvSpPr txBox="1"/>
          <p:nvPr/>
        </p:nvSpPr>
        <p:spPr>
          <a:xfrm>
            <a:off x="835370" y="3709765"/>
            <a:ext cx="6349201" cy="520142"/>
          </a:xfrm>
          <a:prstGeom prst="rect">
            <a:avLst/>
          </a:prstGeom>
          <a:noFill/>
        </p:spPr>
        <p:txBody>
          <a:bodyPr wrap="square">
            <a:spAutoFit/>
          </a:bodyPr>
          <a:lstStyle/>
          <a:p>
            <a:pPr marL="0" marR="0" lvl="0" indent="0" algn="l" defTabSz="914400" rtl="0" eaLnBrk="0" fontAlgn="base" latinLnBrk="0" hangingPunct="0">
              <a:lnSpc>
                <a:spcPct val="95000"/>
              </a:lnSpc>
              <a:spcBef>
                <a:spcPct val="0"/>
              </a:spcBef>
              <a:spcAft>
                <a:spcPts val="600"/>
              </a:spcAft>
              <a:buClrTx/>
              <a:buSzTx/>
              <a:buFontTx/>
              <a:buChar char="•"/>
              <a:tabLst/>
              <a:defRPr/>
            </a:pPr>
            <a:r>
              <a:rPr kumimoji="0" lang="en-US" altLang="en-US" sz="1200" b="1"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Giảm</a:t>
            </a:r>
            <a:r>
              <a:rPr kumimoji="0" lang="en-US" altLang="en-US" sz="1200" b="1"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1"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tải</a:t>
            </a:r>
            <a:r>
              <a:rPr kumimoji="0" lang="en-US" altLang="en-US" sz="1200" b="1"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1"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băng</a:t>
            </a:r>
            <a:r>
              <a:rPr kumimoji="0" lang="en-US" altLang="en-US" sz="1200" b="1"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1"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thông</a:t>
            </a:r>
            <a:r>
              <a:rPr kumimoji="0" lang="en-US" altLang="en-US" sz="1200" b="1"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Dữ</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liệu</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thu</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nhỏ</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(payload JSON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nhẹ</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tiết</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kiệm</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pin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và</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băng</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thông</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di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động</a:t>
            </a:r>
            <a:endPar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95000"/>
              </a:lnSpc>
              <a:spcBef>
                <a:spcPct val="0"/>
              </a:spcBef>
              <a:spcAft>
                <a:spcPts val="600"/>
              </a:spcAft>
              <a:buClrTx/>
              <a:buSzTx/>
              <a:buFontTx/>
              <a:buChar char="•"/>
              <a:tabLst/>
              <a:defRPr/>
            </a:pPr>
            <a:r>
              <a:rPr kumimoji="0" lang="en-US" altLang="en-US" sz="1200" b="1"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Đảm</a:t>
            </a:r>
            <a:r>
              <a:rPr kumimoji="0" lang="en-US" altLang="en-US" sz="1200" b="1"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1"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bảo</a:t>
            </a:r>
            <a:r>
              <a:rPr kumimoji="0" lang="en-US" altLang="en-US" sz="1200" b="1"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1"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kết</a:t>
            </a:r>
            <a:r>
              <a:rPr kumimoji="0" lang="en-US" altLang="en-US" sz="1200" b="1"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1"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nối</a:t>
            </a:r>
            <a:r>
              <a:rPr kumimoji="0" lang="en-US" altLang="en-US" sz="1200" b="1"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ESP32-S3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duy</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trì</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kết</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nối</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TCP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lâu</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dài</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tự</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động</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reconnect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khi</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mất</a:t>
            </a:r>
            <a:r>
              <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rPr>
              <a:t> </a:t>
            </a:r>
            <a:r>
              <a:rPr kumimoji="0" lang="en-US" altLang="en-US" sz="1200" b="0" i="0" u="none" strike="noStrike" kern="1200" cap="none" spc="8" normalizeH="0" baseline="0" noProof="0" dirty="0" err="1">
                <a:ln>
                  <a:noFill/>
                </a:ln>
                <a:solidFill>
                  <a:srgbClr val="FFFFFF"/>
                </a:solidFill>
                <a:effectLst/>
                <a:uLnTx/>
                <a:uFillTx/>
                <a:latin typeface="Times New Roman" panose="02020603050405020304" pitchFamily="18" charset="0"/>
                <a:cs typeface="Times New Roman" panose="02020603050405020304" pitchFamily="18" charset="0"/>
              </a:rPr>
              <a:t>mạng</a:t>
            </a:r>
            <a:endParaRPr kumimoji="0" lang="en-US" altLang="en-US" sz="1200" b="0" i="0" u="none" strike="noStrike" kern="1200" cap="none" spc="8" normalizeH="0" baseline="0" noProof="0" dirty="0">
              <a:ln>
                <a:noFill/>
              </a:ln>
              <a:solidFill>
                <a:srgbClr val="FFFFFF"/>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6214006"/>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A97324-7D81-15E1-6681-40C2F623716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33801627-6861-4EA9-BE98-E0CE33A89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2600" cy="5143500"/>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3C1483F-490E-4C8A-8765-1F8AF0C67D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599" y="0"/>
            <a:ext cx="2802142" cy="5143500"/>
          </a:xfrm>
          <a:prstGeom prst="rect">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5E3961-4340-37E7-20CE-5473B0619A0D}"/>
              </a:ext>
            </a:extLst>
          </p:cNvPr>
          <p:cNvSpPr>
            <a:spLocks noGrp="1"/>
          </p:cNvSpPr>
          <p:nvPr>
            <p:ph type="title"/>
          </p:nvPr>
        </p:nvSpPr>
        <p:spPr>
          <a:xfrm>
            <a:off x="723898" y="482599"/>
            <a:ext cx="2319539" cy="4146551"/>
          </a:xfrm>
          <a:noFill/>
        </p:spPr>
        <p:txBody>
          <a:bodyPr anchor="t">
            <a:normAutofit/>
          </a:bodyPr>
          <a:lstStyle/>
          <a:p>
            <a:r>
              <a:rPr lang="vi-VN" sz="2100" dirty="0">
                <a:solidFill>
                  <a:srgbClr val="FFFFFF"/>
                </a:solidFill>
                <a:latin typeface="Times New Roman" panose="02020603050405020304" pitchFamily="18" charset="0"/>
                <a:cs typeface="Times New Roman" panose="02020603050405020304" pitchFamily="18" charset="0"/>
              </a:rPr>
              <a:t>Chương 2: Công nghệ thiết kế - Các chuẩn giao tiếp </a:t>
            </a:r>
          </a:p>
        </p:txBody>
      </p:sp>
      <p:sp useBgFill="1">
        <p:nvSpPr>
          <p:cNvPr id="19" name="Rectangle 18">
            <a:extLst>
              <a:ext uri="{FF2B5EF4-FFF2-40B4-BE49-F238E27FC236}">
                <a16:creationId xmlns:a16="http://schemas.microsoft.com/office/drawing/2014/main" id="{0249BF42-D05C-4553-9417-7B8695759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4740" y="0"/>
            <a:ext cx="518488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670F97-24E5-9D31-4773-6847E1E630C3}"/>
              </a:ext>
            </a:extLst>
          </p:cNvPr>
          <p:cNvSpPr>
            <a:spLocks noGrp="1"/>
          </p:cNvSpPr>
          <p:nvPr>
            <p:ph idx="1"/>
          </p:nvPr>
        </p:nvSpPr>
        <p:spPr>
          <a:xfrm>
            <a:off x="3616423" y="482599"/>
            <a:ext cx="4370604" cy="4178300"/>
          </a:xfrm>
        </p:spPr>
        <p:txBody>
          <a:bodyPr>
            <a:normAutofit/>
          </a:bodyPr>
          <a:lstStyle/>
          <a:p>
            <a:r>
              <a:rPr lang="vi-VN" sz="1000" dirty="0">
                <a:latin typeface="Times New Roman" panose="02020603050405020304" pitchFamily="18" charset="0"/>
                <a:cs typeface="Times New Roman" panose="02020603050405020304" pitchFamily="18" charset="0"/>
              </a:rPr>
              <a:t>BLE là chuẩn không dây tiết kiệm năng lượng, phù hợp để đồng bộ dữ liệu giữa thiết bị đeo và điện thoại.</a:t>
            </a:r>
          </a:p>
          <a:p>
            <a:r>
              <a:rPr lang="vi-VN" sz="1000" b="1" dirty="0">
                <a:latin typeface="Times New Roman" panose="02020603050405020304" pitchFamily="18" charset="0"/>
                <a:cs typeface="Times New Roman" panose="02020603050405020304" pitchFamily="18" charset="0"/>
              </a:rPr>
              <a:t>Phiên bản:</a:t>
            </a:r>
            <a:r>
              <a:rPr lang="vi-VN" sz="1000" dirty="0">
                <a:latin typeface="Times New Roman" panose="02020603050405020304" pitchFamily="18" charset="0"/>
                <a:cs typeface="Times New Roman" panose="02020603050405020304" pitchFamily="18" charset="0"/>
              </a:rPr>
              <a:t> BLE 5.0 trên ESP32-S3, hỗ trợ người ngang xa (Long </a:t>
            </a:r>
            <a:r>
              <a:rPr lang="vi-VN" sz="1000" dirty="0" err="1">
                <a:latin typeface="Times New Roman" panose="02020603050405020304" pitchFamily="18" charset="0"/>
                <a:cs typeface="Times New Roman" panose="02020603050405020304" pitchFamily="18" charset="0"/>
              </a:rPr>
              <a:t>Range</a:t>
            </a:r>
            <a:r>
              <a:rPr lang="vi-VN" sz="1000" dirty="0">
                <a:latin typeface="Times New Roman" panose="02020603050405020304" pitchFamily="18" charset="0"/>
                <a:cs typeface="Times New Roman" panose="02020603050405020304" pitchFamily="18" charset="0"/>
              </a:rPr>
              <a:t>) và tốc độ 2 </a:t>
            </a:r>
            <a:r>
              <a:rPr lang="vi-VN" sz="1000" dirty="0" err="1">
                <a:latin typeface="Times New Roman" panose="02020603050405020304" pitchFamily="18" charset="0"/>
                <a:cs typeface="Times New Roman" panose="02020603050405020304" pitchFamily="18" charset="0"/>
              </a:rPr>
              <a:t>Mb</a:t>
            </a:r>
            <a:r>
              <a:rPr lang="vi-VN" sz="1000" dirty="0">
                <a:latin typeface="Times New Roman" panose="02020603050405020304" pitchFamily="18" charset="0"/>
                <a:cs typeface="Times New Roman" panose="02020603050405020304" pitchFamily="18" charset="0"/>
              </a:rPr>
              <a:t>/s</a:t>
            </a:r>
          </a:p>
          <a:p>
            <a:r>
              <a:rPr lang="vi-VN" sz="1000" b="1" dirty="0">
                <a:latin typeface="Times New Roman" panose="02020603050405020304" pitchFamily="18" charset="0"/>
                <a:cs typeface="Times New Roman" panose="02020603050405020304" pitchFamily="18" charset="0"/>
              </a:rPr>
              <a:t>GATT (</a:t>
            </a:r>
            <a:r>
              <a:rPr lang="vi-VN" sz="1000" b="1" dirty="0" err="1">
                <a:latin typeface="Times New Roman" panose="02020603050405020304" pitchFamily="18" charset="0"/>
                <a:cs typeface="Times New Roman" panose="02020603050405020304" pitchFamily="18" charset="0"/>
              </a:rPr>
              <a:t>Generic</a:t>
            </a:r>
            <a:r>
              <a:rPr lang="vi-VN" sz="1000" b="1" dirty="0">
                <a:latin typeface="Times New Roman" panose="02020603050405020304" pitchFamily="18" charset="0"/>
                <a:cs typeface="Times New Roman" panose="02020603050405020304" pitchFamily="18" charset="0"/>
              </a:rPr>
              <a:t> </a:t>
            </a:r>
            <a:r>
              <a:rPr lang="vi-VN" sz="1000" b="1" dirty="0" err="1">
                <a:latin typeface="Times New Roman" panose="02020603050405020304" pitchFamily="18" charset="0"/>
                <a:cs typeface="Times New Roman" panose="02020603050405020304" pitchFamily="18" charset="0"/>
              </a:rPr>
              <a:t>Attribute</a:t>
            </a:r>
            <a:r>
              <a:rPr lang="vi-VN" sz="1000" b="1" dirty="0">
                <a:latin typeface="Times New Roman" panose="02020603050405020304" pitchFamily="18" charset="0"/>
                <a:cs typeface="Times New Roman" panose="02020603050405020304" pitchFamily="18" charset="0"/>
              </a:rPr>
              <a:t> </a:t>
            </a:r>
            <a:r>
              <a:rPr lang="vi-VN" sz="1000" b="1" dirty="0" err="1">
                <a:latin typeface="Times New Roman" panose="02020603050405020304" pitchFamily="18" charset="0"/>
                <a:cs typeface="Times New Roman" panose="02020603050405020304" pitchFamily="18" charset="0"/>
              </a:rPr>
              <a:t>Profile</a:t>
            </a:r>
            <a:r>
              <a:rPr lang="vi-VN" sz="1000" b="1" dirty="0">
                <a:latin typeface="Times New Roman" panose="02020603050405020304" pitchFamily="18" charset="0"/>
                <a:cs typeface="Times New Roman" panose="02020603050405020304" pitchFamily="18" charset="0"/>
              </a:rPr>
              <a:t>):</a:t>
            </a:r>
            <a:endParaRPr lang="vi-VN" sz="1000" dirty="0">
              <a:latin typeface="Times New Roman" panose="02020603050405020304" pitchFamily="18" charset="0"/>
              <a:cs typeface="Times New Roman" panose="02020603050405020304" pitchFamily="18" charset="0"/>
            </a:endParaRPr>
          </a:p>
          <a:p>
            <a:pPr lvl="1"/>
            <a:r>
              <a:rPr lang="vi-VN" sz="1000" b="1" dirty="0">
                <a:latin typeface="Times New Roman" panose="02020603050405020304" pitchFamily="18" charset="0"/>
                <a:cs typeface="Times New Roman" panose="02020603050405020304" pitchFamily="18" charset="0"/>
              </a:rPr>
              <a:t>Dịch vụ (</a:t>
            </a:r>
            <a:r>
              <a:rPr lang="vi-VN" sz="1000" b="1" dirty="0" err="1">
                <a:latin typeface="Times New Roman" panose="02020603050405020304" pitchFamily="18" charset="0"/>
                <a:cs typeface="Times New Roman" panose="02020603050405020304" pitchFamily="18" charset="0"/>
              </a:rPr>
              <a:t>Services</a:t>
            </a:r>
            <a:r>
              <a:rPr lang="vi-VN" sz="1000" b="1" dirty="0">
                <a:latin typeface="Times New Roman" panose="02020603050405020304" pitchFamily="18" charset="0"/>
                <a:cs typeface="Times New Roman" panose="02020603050405020304" pitchFamily="18" charset="0"/>
              </a:rPr>
              <a:t>):</a:t>
            </a:r>
            <a:r>
              <a:rPr lang="vi-VN" sz="1000" dirty="0">
                <a:latin typeface="Times New Roman" panose="02020603050405020304" pitchFamily="18" charset="0"/>
                <a:cs typeface="Times New Roman" panose="02020603050405020304" pitchFamily="18" charset="0"/>
              </a:rPr>
              <a:t> Chứa nhiều đặc tính (</a:t>
            </a:r>
            <a:r>
              <a:rPr lang="vi-VN" sz="1000" dirty="0" err="1">
                <a:latin typeface="Times New Roman" panose="02020603050405020304" pitchFamily="18" charset="0"/>
                <a:cs typeface="Times New Roman" panose="02020603050405020304" pitchFamily="18" charset="0"/>
              </a:rPr>
              <a:t>Characteristics</a:t>
            </a:r>
            <a:r>
              <a:rPr lang="vi-VN" sz="1000" dirty="0">
                <a:latin typeface="Times New Roman" panose="02020603050405020304" pitchFamily="18" charset="0"/>
                <a:cs typeface="Times New Roman" panose="02020603050405020304" pitchFamily="18" charset="0"/>
              </a:rPr>
              <a:t>), ví dụ </a:t>
            </a:r>
            <a:r>
              <a:rPr lang="vi-VN" sz="1000" i="1" dirty="0" err="1">
                <a:latin typeface="Times New Roman" panose="02020603050405020304" pitchFamily="18" charset="0"/>
                <a:cs typeface="Times New Roman" panose="02020603050405020304" pitchFamily="18" charset="0"/>
              </a:rPr>
              <a:t>Heart</a:t>
            </a:r>
            <a:r>
              <a:rPr lang="vi-VN" sz="1000" i="1" dirty="0">
                <a:latin typeface="Times New Roman" panose="02020603050405020304" pitchFamily="18" charset="0"/>
                <a:cs typeface="Times New Roman" panose="02020603050405020304" pitchFamily="18" charset="0"/>
              </a:rPr>
              <a:t> </a:t>
            </a:r>
            <a:r>
              <a:rPr lang="vi-VN" sz="1000" i="1" dirty="0" err="1">
                <a:latin typeface="Times New Roman" panose="02020603050405020304" pitchFamily="18" charset="0"/>
                <a:cs typeface="Times New Roman" panose="02020603050405020304" pitchFamily="18" charset="0"/>
              </a:rPr>
              <a:t>Rate</a:t>
            </a:r>
            <a:r>
              <a:rPr lang="vi-VN" sz="1000" i="1" dirty="0">
                <a:latin typeface="Times New Roman" panose="02020603050405020304" pitchFamily="18" charset="0"/>
                <a:cs typeface="Times New Roman" panose="02020603050405020304" pitchFamily="18" charset="0"/>
              </a:rPr>
              <a:t> </a:t>
            </a:r>
            <a:r>
              <a:rPr lang="vi-VN" sz="1000" i="1" dirty="0" err="1">
                <a:latin typeface="Times New Roman" panose="02020603050405020304" pitchFamily="18" charset="0"/>
                <a:cs typeface="Times New Roman" panose="02020603050405020304" pitchFamily="18" charset="0"/>
              </a:rPr>
              <a:t>Service</a:t>
            </a:r>
            <a:endParaRPr lang="vi-VN" sz="1000" dirty="0">
              <a:latin typeface="Times New Roman" panose="02020603050405020304" pitchFamily="18" charset="0"/>
              <a:cs typeface="Times New Roman" panose="02020603050405020304" pitchFamily="18" charset="0"/>
            </a:endParaRPr>
          </a:p>
          <a:p>
            <a:pPr lvl="1"/>
            <a:r>
              <a:rPr lang="vi-VN" sz="1000" b="1" dirty="0">
                <a:latin typeface="Times New Roman" panose="02020603050405020304" pitchFamily="18" charset="0"/>
                <a:cs typeface="Times New Roman" panose="02020603050405020304" pitchFamily="18" charset="0"/>
              </a:rPr>
              <a:t>Đặc tính (</a:t>
            </a:r>
            <a:r>
              <a:rPr lang="vi-VN" sz="1000" b="1" dirty="0" err="1">
                <a:latin typeface="Times New Roman" panose="02020603050405020304" pitchFamily="18" charset="0"/>
                <a:cs typeface="Times New Roman" panose="02020603050405020304" pitchFamily="18" charset="0"/>
              </a:rPr>
              <a:t>Characteristics</a:t>
            </a:r>
            <a:r>
              <a:rPr lang="vi-VN" sz="1000" b="1" dirty="0">
                <a:latin typeface="Times New Roman" panose="02020603050405020304" pitchFamily="18" charset="0"/>
                <a:cs typeface="Times New Roman" panose="02020603050405020304" pitchFamily="18" charset="0"/>
              </a:rPr>
              <a:t>):</a:t>
            </a:r>
            <a:r>
              <a:rPr lang="vi-VN" sz="1000" dirty="0">
                <a:latin typeface="Times New Roman" panose="02020603050405020304" pitchFamily="18" charset="0"/>
                <a:cs typeface="Times New Roman" panose="02020603050405020304" pitchFamily="18" charset="0"/>
              </a:rPr>
              <a:t> Mã </a:t>
            </a:r>
            <a:r>
              <a:rPr lang="vi-VN" sz="1000" dirty="0" err="1">
                <a:latin typeface="Times New Roman" panose="02020603050405020304" pitchFamily="18" charset="0"/>
                <a:cs typeface="Times New Roman" panose="02020603050405020304" pitchFamily="18" charset="0"/>
              </a:rPr>
              <a:t>hoá</a:t>
            </a:r>
            <a:r>
              <a:rPr lang="vi-VN" sz="1000" dirty="0">
                <a:latin typeface="Times New Roman" panose="02020603050405020304" pitchFamily="18" charset="0"/>
                <a:cs typeface="Times New Roman" panose="02020603050405020304" pitchFamily="18" charset="0"/>
              </a:rPr>
              <a:t> dữ liệu nhịp tim, </a:t>
            </a:r>
            <a:r>
              <a:rPr lang="vi-VN" sz="1000" dirty="0" err="1">
                <a:latin typeface="Times New Roman" panose="02020603050405020304" pitchFamily="18" charset="0"/>
                <a:cs typeface="Times New Roman" panose="02020603050405020304" pitchFamily="18" charset="0"/>
              </a:rPr>
              <a:t>SpO</a:t>
            </a:r>
            <a:r>
              <a:rPr lang="vi-VN" sz="1000" dirty="0">
                <a:latin typeface="Times New Roman" panose="02020603050405020304" pitchFamily="18" charset="0"/>
                <a:cs typeface="Times New Roman" panose="02020603050405020304" pitchFamily="18" charset="0"/>
              </a:rPr>
              <a:t>₂, trạng thái pin, có UUID riêng</a:t>
            </a:r>
          </a:p>
          <a:p>
            <a:r>
              <a:rPr lang="vi-VN" sz="1000" b="1" dirty="0" err="1">
                <a:latin typeface="Times New Roman" panose="02020603050405020304" pitchFamily="18" charset="0"/>
                <a:cs typeface="Times New Roman" panose="02020603050405020304" pitchFamily="18" charset="0"/>
              </a:rPr>
              <a:t>Advertising</a:t>
            </a:r>
            <a:r>
              <a:rPr lang="vi-VN" sz="1000" b="1" dirty="0">
                <a:latin typeface="Times New Roman" panose="02020603050405020304" pitchFamily="18" charset="0"/>
                <a:cs typeface="Times New Roman" panose="02020603050405020304" pitchFamily="18" charset="0"/>
              </a:rPr>
              <a:t> &amp; </a:t>
            </a:r>
            <a:r>
              <a:rPr lang="vi-VN" sz="1000" b="1" dirty="0" err="1">
                <a:latin typeface="Times New Roman" panose="02020603050405020304" pitchFamily="18" charset="0"/>
                <a:cs typeface="Times New Roman" panose="02020603050405020304" pitchFamily="18" charset="0"/>
              </a:rPr>
              <a:t>Scanning</a:t>
            </a:r>
            <a:r>
              <a:rPr lang="vi-VN" sz="1000" b="1" dirty="0">
                <a:latin typeface="Times New Roman" panose="02020603050405020304" pitchFamily="18" charset="0"/>
                <a:cs typeface="Times New Roman" panose="02020603050405020304" pitchFamily="18" charset="0"/>
              </a:rPr>
              <a:t>:</a:t>
            </a:r>
            <a:r>
              <a:rPr lang="vi-VN" sz="1000" dirty="0">
                <a:latin typeface="Times New Roman" panose="02020603050405020304" pitchFamily="18" charset="0"/>
                <a:cs typeface="Times New Roman" panose="02020603050405020304" pitchFamily="18" charset="0"/>
              </a:rPr>
              <a:t> Thiết bị đeo phát quảng bá (</a:t>
            </a:r>
            <a:r>
              <a:rPr lang="vi-VN" sz="1000" dirty="0" err="1">
                <a:latin typeface="Times New Roman" panose="02020603050405020304" pitchFamily="18" charset="0"/>
                <a:cs typeface="Times New Roman" panose="02020603050405020304" pitchFamily="18" charset="0"/>
              </a:rPr>
              <a:t>advertise</a:t>
            </a:r>
            <a:r>
              <a:rPr lang="vi-VN" sz="1000" dirty="0">
                <a:latin typeface="Times New Roman" panose="02020603050405020304" pitchFamily="18" charset="0"/>
                <a:cs typeface="Times New Roman" panose="02020603050405020304" pitchFamily="18" charset="0"/>
              </a:rPr>
              <a:t>) UUID của dịch vụ, điện thoại quét và kết nối</a:t>
            </a:r>
          </a:p>
          <a:p>
            <a:r>
              <a:rPr lang="vi-VN" sz="1000" b="1" dirty="0">
                <a:latin typeface="Times New Roman" panose="02020603050405020304" pitchFamily="18" charset="0"/>
                <a:cs typeface="Times New Roman" panose="02020603050405020304" pitchFamily="18" charset="0"/>
              </a:rPr>
              <a:t>Khoảng cách kết nối:</a:t>
            </a:r>
            <a:r>
              <a:rPr lang="vi-VN" sz="1000" dirty="0">
                <a:latin typeface="Times New Roman" panose="02020603050405020304" pitchFamily="18" charset="0"/>
                <a:cs typeface="Times New Roman" panose="02020603050405020304" pitchFamily="18" charset="0"/>
              </a:rPr>
              <a:t> Tầm ~50 m trong môi trường không vật cản</a:t>
            </a:r>
          </a:p>
          <a:p>
            <a:r>
              <a:rPr lang="vi-VN" sz="1000" b="1" dirty="0">
                <a:latin typeface="Times New Roman" panose="02020603050405020304" pitchFamily="18" charset="0"/>
                <a:cs typeface="Times New Roman" panose="02020603050405020304" pitchFamily="18" charset="0"/>
              </a:rPr>
              <a:t>Cơ chế tiết kiệm năng lượng:</a:t>
            </a:r>
            <a:r>
              <a:rPr lang="vi-VN" sz="1000" dirty="0">
                <a:latin typeface="Times New Roman" panose="02020603050405020304" pitchFamily="18" charset="0"/>
                <a:cs typeface="Times New Roman" panose="02020603050405020304" pitchFamily="18" charset="0"/>
              </a:rPr>
              <a:t> </a:t>
            </a:r>
            <a:r>
              <a:rPr lang="vi-VN" sz="1000" dirty="0" err="1">
                <a:latin typeface="Times New Roman" panose="02020603050405020304" pitchFamily="18" charset="0"/>
                <a:cs typeface="Times New Roman" panose="02020603050405020304" pitchFamily="18" charset="0"/>
              </a:rPr>
              <a:t>Connection</a:t>
            </a:r>
            <a:r>
              <a:rPr lang="vi-VN" sz="1000" dirty="0">
                <a:latin typeface="Times New Roman" panose="02020603050405020304" pitchFamily="18" charset="0"/>
                <a:cs typeface="Times New Roman" panose="02020603050405020304" pitchFamily="18" charset="0"/>
              </a:rPr>
              <a:t> </a:t>
            </a:r>
            <a:r>
              <a:rPr lang="vi-VN" sz="1000" dirty="0" err="1">
                <a:latin typeface="Times New Roman" panose="02020603050405020304" pitchFamily="18" charset="0"/>
                <a:cs typeface="Times New Roman" panose="02020603050405020304" pitchFamily="18" charset="0"/>
              </a:rPr>
              <a:t>Interval</a:t>
            </a:r>
            <a:r>
              <a:rPr lang="vi-VN" sz="1000" dirty="0">
                <a:latin typeface="Times New Roman" panose="02020603050405020304" pitchFamily="18" charset="0"/>
                <a:cs typeface="Times New Roman" panose="02020603050405020304" pitchFamily="18" charset="0"/>
              </a:rPr>
              <a:t>, </a:t>
            </a:r>
            <a:r>
              <a:rPr lang="vi-VN" sz="1000" dirty="0" err="1">
                <a:latin typeface="Times New Roman" panose="02020603050405020304" pitchFamily="18" charset="0"/>
                <a:cs typeface="Times New Roman" panose="02020603050405020304" pitchFamily="18" charset="0"/>
              </a:rPr>
              <a:t>Slave</a:t>
            </a:r>
            <a:r>
              <a:rPr lang="vi-VN" sz="1000" dirty="0">
                <a:latin typeface="Times New Roman" panose="02020603050405020304" pitchFamily="18" charset="0"/>
                <a:cs typeface="Times New Roman" panose="02020603050405020304" pitchFamily="18" charset="0"/>
              </a:rPr>
              <a:t> </a:t>
            </a:r>
            <a:r>
              <a:rPr lang="vi-VN" sz="1000" dirty="0" err="1">
                <a:latin typeface="Times New Roman" panose="02020603050405020304" pitchFamily="18" charset="0"/>
                <a:cs typeface="Times New Roman" panose="02020603050405020304" pitchFamily="18" charset="0"/>
              </a:rPr>
              <a:t>Latency</a:t>
            </a:r>
            <a:r>
              <a:rPr lang="vi-VN" sz="1000" dirty="0">
                <a:latin typeface="Times New Roman" panose="02020603050405020304" pitchFamily="18" charset="0"/>
                <a:cs typeface="Times New Roman" panose="02020603050405020304" pitchFamily="18" charset="0"/>
              </a:rPr>
              <a:t> cho phép thiết bị ngủ giữa các lần trao đổi dữ liệu</a:t>
            </a:r>
          </a:p>
          <a:p>
            <a:r>
              <a:rPr lang="vi-VN" sz="1000" b="1" dirty="0">
                <a:latin typeface="Times New Roman" panose="02020603050405020304" pitchFamily="18" charset="0"/>
                <a:cs typeface="Times New Roman" panose="02020603050405020304" pitchFamily="18" charset="0"/>
              </a:rPr>
              <a:t>Ứng dụng:</a:t>
            </a:r>
            <a:r>
              <a:rPr lang="vi-VN" sz="1000" dirty="0">
                <a:latin typeface="Times New Roman" panose="02020603050405020304" pitchFamily="18" charset="0"/>
                <a:cs typeface="Times New Roman" panose="02020603050405020304" pitchFamily="18" charset="0"/>
              </a:rPr>
              <a:t> Kết nối nhanh chóng, giao tiếp thời gian thực để hiển thị số liệu trên </a:t>
            </a:r>
            <a:r>
              <a:rPr lang="vi-VN" sz="1000" dirty="0" err="1">
                <a:latin typeface="Times New Roman" panose="02020603050405020304" pitchFamily="18" charset="0"/>
                <a:cs typeface="Times New Roman" panose="02020603050405020304" pitchFamily="18" charset="0"/>
              </a:rPr>
              <a:t>app</a:t>
            </a:r>
            <a:r>
              <a:rPr lang="vi-VN" sz="1000" dirty="0">
                <a:latin typeface="Times New Roman" panose="02020603050405020304" pitchFamily="18" charset="0"/>
                <a:cs typeface="Times New Roman" panose="02020603050405020304" pitchFamily="18" charset="0"/>
              </a:rPr>
              <a:t> </a:t>
            </a:r>
            <a:r>
              <a:rPr lang="vi-VN" sz="1000" dirty="0" err="1">
                <a:latin typeface="Times New Roman" panose="02020603050405020304" pitchFamily="18" charset="0"/>
                <a:cs typeface="Times New Roman" panose="02020603050405020304" pitchFamily="18" charset="0"/>
              </a:rPr>
              <a:t>Flutter</a:t>
            </a:r>
            <a:endParaRPr lang="vi-VN" sz="1000" dirty="0">
              <a:latin typeface="Times New Roman" panose="02020603050405020304" pitchFamily="18" charset="0"/>
              <a:cs typeface="Times New Roman" panose="02020603050405020304" pitchFamily="18" charset="0"/>
            </a:endParaRPr>
          </a:p>
          <a:p>
            <a:endParaRPr lang="vi-VN" sz="1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FBC4730-0048-1313-2B25-0EB8F7DCD246}"/>
              </a:ext>
            </a:extLst>
          </p:cNvPr>
          <p:cNvPicPr>
            <a:picLocks noChangeAspect="1"/>
          </p:cNvPicPr>
          <p:nvPr/>
        </p:nvPicPr>
        <p:blipFill>
          <a:blip r:embed="rId2"/>
          <a:stretch>
            <a:fillRect/>
          </a:stretch>
        </p:blipFill>
        <p:spPr>
          <a:xfrm>
            <a:off x="558062" y="2145425"/>
            <a:ext cx="2635081" cy="1657318"/>
          </a:xfrm>
          <a:prstGeom prst="rect">
            <a:avLst/>
          </a:prstGeom>
        </p:spPr>
      </p:pic>
    </p:spTree>
    <p:extLst>
      <p:ext uri="{BB962C8B-B14F-4D97-AF65-F5344CB8AC3E}">
        <p14:creationId xmlns:p14="http://schemas.microsoft.com/office/powerpoint/2010/main" val="2051095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6404" y="274320"/>
            <a:ext cx="7269480" cy="994171"/>
          </a:xfrm>
        </p:spPr>
        <p:txBody>
          <a:bodyPr>
            <a:normAutofit/>
          </a:bodyPr>
          <a:lstStyle/>
          <a:p>
            <a:r>
              <a:rPr lang="vi-VN" sz="3100" dirty="0">
                <a:latin typeface="Times New Roman" panose="02020603050405020304" pitchFamily="18" charset="0"/>
                <a:cs typeface="Times New Roman" panose="02020603050405020304" pitchFamily="18" charset="0"/>
              </a:rPr>
              <a:t>Chương 2: Công nghệ thiết kế - Phần mềm: Ngôn ngữ lập trình C</a:t>
            </a:r>
          </a:p>
        </p:txBody>
      </p:sp>
      <p:sp>
        <p:nvSpPr>
          <p:cNvPr id="3" name="Content Placeholder 2"/>
          <p:cNvSpPr>
            <a:spLocks noGrp="1"/>
          </p:cNvSpPr>
          <p:nvPr>
            <p:ph idx="1"/>
          </p:nvPr>
        </p:nvSpPr>
        <p:spPr>
          <a:xfrm>
            <a:off x="946404" y="1371600"/>
            <a:ext cx="6446520" cy="3263502"/>
          </a:xfrm>
        </p:spPr>
        <p:txBody>
          <a:bodyPr>
            <a:normAutofit/>
          </a:bodyPr>
          <a:lstStyle/>
          <a:p>
            <a:pPr marL="0" indent="0">
              <a:buNone/>
            </a:pPr>
            <a:r>
              <a:rPr lang="vi-VN">
                <a:latin typeface="Times New Roman" panose="02020603050405020304" pitchFamily="18" charset="0"/>
                <a:cs typeface="Times New Roman" panose="02020603050405020304" pitchFamily="18" charset="0"/>
              </a:rPr>
              <a:t>C là một ngôn ngữ có hiệu suất cao nhờ khả năng tối ưu hóa tài nguyên hệ thống và quản lý bộ nhớ trực tiếp. Điều này khiến nó trở nên lý tưởng cho các ứng dụng yêu cầu tốc độ và hiệu quả, chẳng hạn như hệ điều hành, trình điều khiển thiết bị, phần mềm nhúng và các ứng dụng thời gian thực. </a:t>
            </a:r>
          </a:p>
        </p:txBody>
      </p:sp>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8C9F9ACF-921E-0199-3A14-9E1056DB8D27}"/>
              </a:ext>
            </a:extLst>
          </p:cNvPr>
          <p:cNvPicPr>
            <a:picLocks noChangeAspect="1"/>
          </p:cNvPicPr>
          <p:nvPr/>
        </p:nvPicPr>
        <p:blipFill>
          <a:blip r:embed="rId2"/>
          <a:stretch>
            <a:fillRect/>
          </a:stretch>
        </p:blipFill>
        <p:spPr>
          <a:xfrm>
            <a:off x="1885623" y="2415470"/>
            <a:ext cx="4686954" cy="220058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FC1BFC79-0195-1086-8157-DDBDEA72B5E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B9747E-C134-D70A-6BFF-63148572A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8EA742-F603-C716-BB0B-A64F7E1835B5}"/>
              </a:ext>
            </a:extLst>
          </p:cNvPr>
          <p:cNvSpPr>
            <a:spLocks noGrp="1"/>
          </p:cNvSpPr>
          <p:nvPr>
            <p:ph type="title"/>
          </p:nvPr>
        </p:nvSpPr>
        <p:spPr>
          <a:xfrm>
            <a:off x="946404" y="274320"/>
            <a:ext cx="7269480" cy="994171"/>
          </a:xfrm>
        </p:spPr>
        <p:txBody>
          <a:bodyPr>
            <a:normAutofit/>
          </a:bodyPr>
          <a:lstStyle/>
          <a:p>
            <a:r>
              <a:rPr lang="vi-VN" sz="3100" dirty="0">
                <a:latin typeface="Times New Roman" panose="02020603050405020304" pitchFamily="18" charset="0"/>
                <a:cs typeface="Times New Roman" panose="02020603050405020304" pitchFamily="18" charset="0"/>
              </a:rPr>
              <a:t>Chương 2: Công nghệ thiết kế - Phần mềm: Khung </a:t>
            </a:r>
            <a:r>
              <a:rPr lang="en-US" sz="3200" dirty="0">
                <a:latin typeface="Times New Roman" panose="02020603050405020304" pitchFamily="18" charset="0"/>
                <a:cs typeface="Times New Roman" panose="02020603050405020304" pitchFamily="18" charset="0"/>
              </a:rPr>
              <a:t>ESP-IDF</a:t>
            </a:r>
            <a:endParaRPr lang="vi-VN" sz="31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EA77849-C59B-EBCA-AA3D-FFDAFD483E19}"/>
              </a:ext>
            </a:extLst>
          </p:cNvPr>
          <p:cNvSpPr>
            <a:spLocks noGrp="1"/>
          </p:cNvSpPr>
          <p:nvPr>
            <p:ph idx="1"/>
          </p:nvPr>
        </p:nvSpPr>
        <p:spPr>
          <a:xfrm>
            <a:off x="946404" y="1371600"/>
            <a:ext cx="3836053" cy="3263502"/>
          </a:xfrm>
        </p:spPr>
        <p:txBody>
          <a:bodyPr>
            <a:normAutofit/>
          </a:bodyPr>
          <a:lstStyle/>
          <a:p>
            <a:pPr marL="0" indent="0" algn="just">
              <a:buNone/>
            </a:pPr>
            <a:r>
              <a:rPr lang="vi-VN" sz="1400" dirty="0">
                <a:latin typeface="Times New Roman" panose="02020603050405020304" pitchFamily="18" charset="0"/>
                <a:cs typeface="Times New Roman" panose="02020603050405020304" pitchFamily="18" charset="0"/>
              </a:rPr>
              <a:t>Khung ESP-IDF (</a:t>
            </a:r>
            <a:r>
              <a:rPr lang="vi-VN" sz="1400" dirty="0" err="1">
                <a:latin typeface="Times New Roman" panose="02020603050405020304" pitchFamily="18" charset="0"/>
                <a:cs typeface="Times New Roman" panose="02020603050405020304" pitchFamily="18" charset="0"/>
              </a:rPr>
              <a:t>Espressif</a:t>
            </a:r>
            <a:r>
              <a:rPr lang="vi-VN" sz="1400" dirty="0">
                <a:latin typeface="Times New Roman" panose="02020603050405020304" pitchFamily="18" charset="0"/>
                <a:cs typeface="Times New Roman" panose="02020603050405020304" pitchFamily="18" charset="0"/>
              </a:rPr>
              <a:t> </a:t>
            </a:r>
            <a:r>
              <a:rPr lang="vi-VN" sz="1400" dirty="0" err="1">
                <a:latin typeface="Times New Roman" panose="02020603050405020304" pitchFamily="18" charset="0"/>
                <a:cs typeface="Times New Roman" panose="02020603050405020304" pitchFamily="18" charset="0"/>
              </a:rPr>
              <a:t>IoT</a:t>
            </a:r>
            <a:r>
              <a:rPr lang="vi-VN" sz="1400" dirty="0">
                <a:latin typeface="Times New Roman" panose="02020603050405020304" pitchFamily="18" charset="0"/>
                <a:cs typeface="Times New Roman" panose="02020603050405020304" pitchFamily="18" charset="0"/>
              </a:rPr>
              <a:t> </a:t>
            </a:r>
            <a:r>
              <a:rPr lang="vi-VN" sz="1400" dirty="0" err="1">
                <a:latin typeface="Times New Roman" panose="02020603050405020304" pitchFamily="18" charset="0"/>
                <a:cs typeface="Times New Roman" panose="02020603050405020304" pitchFamily="18" charset="0"/>
              </a:rPr>
              <a:t>Development</a:t>
            </a:r>
            <a:r>
              <a:rPr lang="vi-VN" sz="1400" dirty="0">
                <a:latin typeface="Times New Roman" panose="02020603050405020304" pitchFamily="18" charset="0"/>
                <a:cs typeface="Times New Roman" panose="02020603050405020304" pitchFamily="18" charset="0"/>
              </a:rPr>
              <a:t> </a:t>
            </a:r>
            <a:r>
              <a:rPr lang="vi-VN" sz="1400" dirty="0" err="1">
                <a:latin typeface="Times New Roman" panose="02020603050405020304" pitchFamily="18" charset="0"/>
                <a:cs typeface="Times New Roman" panose="02020603050405020304" pitchFamily="18" charset="0"/>
              </a:rPr>
              <a:t>Framework</a:t>
            </a:r>
            <a:r>
              <a:rPr lang="vi-VN" sz="1400" dirty="0">
                <a:latin typeface="Times New Roman" panose="02020603050405020304" pitchFamily="18" charset="0"/>
                <a:cs typeface="Times New Roman" panose="02020603050405020304" pitchFamily="18" charset="0"/>
              </a:rPr>
              <a:t>) là một bộ khung phát triển phần mềm chính thức được phát triển bởi </a:t>
            </a:r>
            <a:r>
              <a:rPr lang="vi-VN" sz="1400" dirty="0" err="1">
                <a:latin typeface="Times New Roman" panose="02020603050405020304" pitchFamily="18" charset="0"/>
                <a:cs typeface="Times New Roman" panose="02020603050405020304" pitchFamily="18" charset="0"/>
              </a:rPr>
              <a:t>Espressif</a:t>
            </a:r>
            <a:r>
              <a:rPr lang="vi-VN" sz="1400" dirty="0">
                <a:latin typeface="Times New Roman" panose="02020603050405020304" pitchFamily="18" charset="0"/>
                <a:cs typeface="Times New Roman" panose="02020603050405020304" pitchFamily="18" charset="0"/>
              </a:rPr>
              <a:t> </a:t>
            </a:r>
            <a:r>
              <a:rPr lang="vi-VN" sz="1400" dirty="0" err="1">
                <a:latin typeface="Times New Roman" panose="02020603050405020304" pitchFamily="18" charset="0"/>
                <a:cs typeface="Times New Roman" panose="02020603050405020304" pitchFamily="18" charset="0"/>
              </a:rPr>
              <a:t>Systems</a:t>
            </a:r>
            <a:r>
              <a:rPr lang="vi-VN" sz="1400" dirty="0">
                <a:latin typeface="Times New Roman" panose="02020603050405020304" pitchFamily="18" charset="0"/>
                <a:cs typeface="Times New Roman" panose="02020603050405020304" pitchFamily="18" charset="0"/>
              </a:rPr>
              <a:t> dành riêng cho dòng </a:t>
            </a:r>
            <a:r>
              <a:rPr lang="vi-VN" sz="1400" dirty="0" err="1">
                <a:latin typeface="Times New Roman" panose="02020603050405020304" pitchFamily="18" charset="0"/>
                <a:cs typeface="Times New Roman" panose="02020603050405020304" pitchFamily="18" charset="0"/>
              </a:rPr>
              <a:t>chip</a:t>
            </a:r>
            <a:r>
              <a:rPr lang="vi-VN" sz="1400" dirty="0">
                <a:latin typeface="Times New Roman" panose="02020603050405020304" pitchFamily="18" charset="0"/>
                <a:cs typeface="Times New Roman" panose="02020603050405020304" pitchFamily="18" charset="0"/>
              </a:rPr>
              <a:t> ESP32 và ESP32-S </a:t>
            </a:r>
            <a:r>
              <a:rPr lang="vi-VN" sz="1400" dirty="0" err="1">
                <a:latin typeface="Times New Roman" panose="02020603050405020304" pitchFamily="18" charset="0"/>
                <a:cs typeface="Times New Roman" panose="02020603050405020304" pitchFamily="18" charset="0"/>
              </a:rPr>
              <a:t>series</a:t>
            </a:r>
            <a:r>
              <a:rPr lang="vi-VN" sz="1400" dirty="0">
                <a:latin typeface="Times New Roman" panose="02020603050405020304" pitchFamily="18" charset="0"/>
                <a:cs typeface="Times New Roman" panose="02020603050405020304" pitchFamily="18" charset="0"/>
              </a:rPr>
              <a:t>, hỗ trợ đầy đủ các chức năng cần thiết cho các ứng dụng </a:t>
            </a:r>
            <a:r>
              <a:rPr lang="vi-VN" sz="1400" dirty="0" err="1">
                <a:latin typeface="Times New Roman" panose="02020603050405020304" pitchFamily="18" charset="0"/>
                <a:cs typeface="Times New Roman" panose="02020603050405020304" pitchFamily="18" charset="0"/>
              </a:rPr>
              <a:t>IoT</a:t>
            </a:r>
            <a:r>
              <a:rPr lang="vi-VN" sz="1400" dirty="0">
                <a:latin typeface="Times New Roman" panose="02020603050405020304" pitchFamily="18" charset="0"/>
                <a:cs typeface="Times New Roman" panose="02020603050405020304" pitchFamily="18" charset="0"/>
              </a:rPr>
              <a:t> hiện đại. ESP-IDF cung cấp một môi trường lập trình đầy đủ, tích hợp sẵn hệ điều hành thời gian thực </a:t>
            </a:r>
            <a:r>
              <a:rPr lang="vi-VN" sz="1400" dirty="0" err="1">
                <a:latin typeface="Times New Roman" panose="02020603050405020304" pitchFamily="18" charset="0"/>
                <a:cs typeface="Times New Roman" panose="02020603050405020304" pitchFamily="18" charset="0"/>
              </a:rPr>
              <a:t>FreeRTOS</a:t>
            </a:r>
            <a:r>
              <a:rPr lang="vi-VN" sz="1400" dirty="0">
                <a:latin typeface="Times New Roman" panose="02020603050405020304" pitchFamily="18" charset="0"/>
                <a:cs typeface="Times New Roman" panose="02020603050405020304" pitchFamily="18" charset="0"/>
              </a:rPr>
              <a:t>, thư viện giao tiếp ngoại vi, quản lý bộ nhớ linh hoạt, hỗ trợ mạnh mẽ các kết nối không dây như </a:t>
            </a:r>
            <a:r>
              <a:rPr lang="vi-VN" sz="1400" dirty="0" err="1">
                <a:latin typeface="Times New Roman" panose="02020603050405020304" pitchFamily="18" charset="0"/>
                <a:cs typeface="Times New Roman" panose="02020603050405020304" pitchFamily="18" charset="0"/>
              </a:rPr>
              <a:t>Wi-Fi</a:t>
            </a:r>
            <a:r>
              <a:rPr lang="vi-VN" sz="1400" dirty="0">
                <a:latin typeface="Times New Roman" panose="02020603050405020304" pitchFamily="18" charset="0"/>
                <a:cs typeface="Times New Roman" panose="02020603050405020304" pitchFamily="18" charset="0"/>
              </a:rPr>
              <a:t>, </a:t>
            </a:r>
            <a:r>
              <a:rPr lang="vi-VN" sz="1400" dirty="0" err="1">
                <a:latin typeface="Times New Roman" panose="02020603050405020304" pitchFamily="18" charset="0"/>
                <a:cs typeface="Times New Roman" panose="02020603050405020304" pitchFamily="18" charset="0"/>
              </a:rPr>
              <a:t>Bluetooth</a:t>
            </a:r>
            <a:r>
              <a:rPr lang="vi-VN" sz="1400" dirty="0">
                <a:latin typeface="Times New Roman" panose="02020603050405020304" pitchFamily="18" charset="0"/>
                <a:cs typeface="Times New Roman" panose="02020603050405020304" pitchFamily="18" charset="0"/>
              </a:rPr>
              <a:t> </a:t>
            </a:r>
            <a:r>
              <a:rPr lang="vi-VN" sz="1400" dirty="0" err="1">
                <a:latin typeface="Times New Roman" panose="02020603050405020304" pitchFamily="18" charset="0"/>
                <a:cs typeface="Times New Roman" panose="02020603050405020304" pitchFamily="18" charset="0"/>
              </a:rPr>
              <a:t>Classic</a:t>
            </a:r>
            <a:r>
              <a:rPr lang="vi-VN" sz="1400" dirty="0">
                <a:latin typeface="Times New Roman" panose="02020603050405020304" pitchFamily="18" charset="0"/>
                <a:cs typeface="Times New Roman" panose="02020603050405020304" pitchFamily="18" charset="0"/>
              </a:rPr>
              <a:t> và </a:t>
            </a:r>
            <a:r>
              <a:rPr lang="vi-VN" sz="1400" dirty="0" err="1">
                <a:latin typeface="Times New Roman" panose="02020603050405020304" pitchFamily="18" charset="0"/>
                <a:cs typeface="Times New Roman" panose="02020603050405020304" pitchFamily="18" charset="0"/>
              </a:rPr>
              <a:t>Bluetooth</a:t>
            </a:r>
            <a:r>
              <a:rPr lang="vi-VN" sz="1400" dirty="0">
                <a:latin typeface="Times New Roman" panose="02020603050405020304" pitchFamily="18" charset="0"/>
                <a:cs typeface="Times New Roman" panose="02020603050405020304" pitchFamily="18" charset="0"/>
              </a:rPr>
              <a:t> </a:t>
            </a:r>
            <a:r>
              <a:rPr lang="vi-VN" sz="1400" dirty="0" err="1">
                <a:latin typeface="Times New Roman" panose="02020603050405020304" pitchFamily="18" charset="0"/>
                <a:cs typeface="Times New Roman" panose="02020603050405020304" pitchFamily="18" charset="0"/>
              </a:rPr>
              <a:t>Low</a:t>
            </a:r>
            <a:r>
              <a:rPr lang="vi-VN" sz="1400" dirty="0">
                <a:latin typeface="Times New Roman" panose="02020603050405020304" pitchFamily="18" charset="0"/>
                <a:cs typeface="Times New Roman" panose="02020603050405020304" pitchFamily="18" charset="0"/>
              </a:rPr>
              <a:t> </a:t>
            </a:r>
            <a:r>
              <a:rPr lang="vi-VN" sz="1400" dirty="0" err="1">
                <a:latin typeface="Times New Roman" panose="02020603050405020304" pitchFamily="18" charset="0"/>
                <a:cs typeface="Times New Roman" panose="02020603050405020304" pitchFamily="18" charset="0"/>
              </a:rPr>
              <a:t>Energy</a:t>
            </a:r>
            <a:r>
              <a:rPr lang="vi-VN" sz="1400" dirty="0">
                <a:latin typeface="Times New Roman" panose="02020603050405020304" pitchFamily="18" charset="0"/>
                <a:cs typeface="Times New Roman" panose="02020603050405020304" pitchFamily="18" charset="0"/>
              </a:rPr>
              <a:t> (BLE), cùng khả năng bảo mật nâng cao. </a:t>
            </a:r>
          </a:p>
        </p:txBody>
      </p:sp>
      <p:sp>
        <p:nvSpPr>
          <p:cNvPr id="10" name="Rectangle 9">
            <a:extLst>
              <a:ext uri="{FF2B5EF4-FFF2-40B4-BE49-F238E27FC236}">
                <a16:creationId xmlns:a16="http://schemas.microsoft.com/office/drawing/2014/main" id="{3DFB6B97-A85C-BD08-9CA5-26ECA178C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 name="Picture 5">
            <a:extLst>
              <a:ext uri="{FF2B5EF4-FFF2-40B4-BE49-F238E27FC236}">
                <a16:creationId xmlns:a16="http://schemas.microsoft.com/office/drawing/2014/main" id="{21AE3A71-316C-3B1F-5A79-8FCCFE316A63}"/>
              </a:ext>
            </a:extLst>
          </p:cNvPr>
          <p:cNvPicPr>
            <a:picLocks noChangeAspect="1"/>
          </p:cNvPicPr>
          <p:nvPr/>
        </p:nvPicPr>
        <p:blipFill>
          <a:blip r:embed="rId2"/>
          <a:stretch>
            <a:fillRect/>
          </a:stretch>
        </p:blipFill>
        <p:spPr>
          <a:xfrm>
            <a:off x="4846230" y="1379759"/>
            <a:ext cx="2933427" cy="2900833"/>
          </a:xfrm>
          <a:prstGeom prst="rect">
            <a:avLst/>
          </a:prstGeom>
        </p:spPr>
      </p:pic>
    </p:spTree>
    <p:extLst>
      <p:ext uri="{BB962C8B-B14F-4D97-AF65-F5344CB8AC3E}">
        <p14:creationId xmlns:p14="http://schemas.microsoft.com/office/powerpoint/2010/main" val="45885678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196C67-35A3-FC36-DCCF-3AB2612EC3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79462A-654B-DBEF-5AFE-A954AC5EC733}"/>
              </a:ext>
            </a:extLst>
          </p:cNvPr>
          <p:cNvSpPr>
            <a:spLocks noGrp="1"/>
          </p:cNvSpPr>
          <p:nvPr>
            <p:ph type="title"/>
          </p:nvPr>
        </p:nvSpPr>
        <p:spPr>
          <a:xfrm>
            <a:off x="946404" y="274320"/>
            <a:ext cx="7269480" cy="994171"/>
          </a:xfrm>
        </p:spPr>
        <p:txBody>
          <a:bodyPr>
            <a:normAutofit/>
          </a:bodyPr>
          <a:lstStyle/>
          <a:p>
            <a:r>
              <a:rPr lang="vi-VN" sz="3100" dirty="0">
                <a:latin typeface="Times New Roman" panose="02020603050405020304" pitchFamily="18" charset="0"/>
                <a:cs typeface="Times New Roman" panose="02020603050405020304" pitchFamily="18" charset="0"/>
              </a:rPr>
              <a:t>Chương 2: Công nghệ thiết kế - Phần mềm: Ngôn ngữ lập trình </a:t>
            </a:r>
            <a:r>
              <a:rPr lang="vi-VN" sz="3100" dirty="0" err="1">
                <a:latin typeface="Times New Roman" panose="02020603050405020304" pitchFamily="18" charset="0"/>
                <a:cs typeface="Times New Roman" panose="02020603050405020304" pitchFamily="18" charset="0"/>
              </a:rPr>
              <a:t>Python</a:t>
            </a:r>
            <a:endParaRPr lang="vi-VN" sz="31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907DD5B-7660-D045-7B7F-3DDC3AACF563}"/>
              </a:ext>
            </a:extLst>
          </p:cNvPr>
          <p:cNvSpPr>
            <a:spLocks noGrp="1"/>
          </p:cNvSpPr>
          <p:nvPr>
            <p:ph idx="1"/>
          </p:nvPr>
        </p:nvSpPr>
        <p:spPr>
          <a:xfrm>
            <a:off x="946404" y="1450181"/>
            <a:ext cx="3301131" cy="3184921"/>
          </a:xfrm>
        </p:spPr>
        <p:txBody>
          <a:bodyPr>
            <a:normAutofit/>
          </a:bodyPr>
          <a:lstStyle/>
          <a:p>
            <a:pPr marL="0" indent="0">
              <a:buNone/>
            </a:pPr>
            <a:r>
              <a:rPr lang="vi-VN">
                <a:latin typeface="Times New Roman" panose="02020603050405020304" pitchFamily="18" charset="0"/>
                <a:cs typeface="Times New Roman" panose="02020603050405020304" pitchFamily="18" charset="0"/>
              </a:rPr>
              <a:t>Một trong những ưu điểm lớn nhất của </a:t>
            </a:r>
            <a:r>
              <a:rPr lang="vi-VN" err="1">
                <a:latin typeface="Times New Roman" panose="02020603050405020304" pitchFamily="18" charset="0"/>
                <a:cs typeface="Times New Roman" panose="02020603050405020304" pitchFamily="18" charset="0"/>
              </a:rPr>
              <a:t>Python</a:t>
            </a:r>
            <a:r>
              <a:rPr lang="vi-VN">
                <a:latin typeface="Times New Roman" panose="02020603050405020304" pitchFamily="18" charset="0"/>
                <a:cs typeface="Times New Roman" panose="02020603050405020304" pitchFamily="18" charset="0"/>
              </a:rPr>
              <a:t> là cú pháp ngắn gọn, dễ hiểu, gần với ngôn ngữ tự nhiên, nhờ vậy </a:t>
            </a:r>
            <a:r>
              <a:rPr lang="vi-VN" err="1">
                <a:latin typeface="Times New Roman" panose="02020603050405020304" pitchFamily="18" charset="0"/>
                <a:cs typeface="Times New Roman" panose="02020603050405020304" pitchFamily="18" charset="0"/>
              </a:rPr>
              <a:t>Python</a:t>
            </a:r>
            <a:r>
              <a:rPr lang="vi-VN">
                <a:latin typeface="Times New Roman" panose="02020603050405020304" pitchFamily="18" charset="0"/>
                <a:cs typeface="Times New Roman" panose="02020603050405020304" pitchFamily="18" charset="0"/>
              </a:rPr>
              <a:t> giảm thiểu đáng kể thời gian cần thiết để học tập và làm quen, ngay cả đối với những lập trình viên mới bắt đầu. Việc quản lý bộ nhớ tự động cùng khả năng xử lý linh hoạt các kiểu dữ liệu động cho phép người lập trình giảm đáng kể thời gian viết mã, hạn chế lỗi xảy ra trong quá trình phát triển. </a:t>
            </a:r>
          </a:p>
        </p:txBody>
      </p:sp>
      <p:pic>
        <p:nvPicPr>
          <p:cNvPr id="6" name="Picture 5">
            <a:extLst>
              <a:ext uri="{FF2B5EF4-FFF2-40B4-BE49-F238E27FC236}">
                <a16:creationId xmlns:a16="http://schemas.microsoft.com/office/drawing/2014/main" id="{D705F009-9824-E17E-7AA0-177D5499E74E}"/>
              </a:ext>
            </a:extLst>
          </p:cNvPr>
          <p:cNvPicPr>
            <a:picLocks noChangeAspect="1"/>
          </p:cNvPicPr>
          <p:nvPr/>
        </p:nvPicPr>
        <p:blipFill>
          <a:blip r:embed="rId2"/>
          <a:stretch>
            <a:fillRect/>
          </a:stretch>
        </p:blipFill>
        <p:spPr>
          <a:xfrm>
            <a:off x="4784964" y="1450181"/>
            <a:ext cx="3179534" cy="2729904"/>
          </a:xfrm>
          <a:prstGeom prst="rect">
            <a:avLst/>
          </a:prstGeom>
        </p:spPr>
      </p:pic>
    </p:spTree>
    <p:extLst>
      <p:ext uri="{BB962C8B-B14F-4D97-AF65-F5344CB8AC3E}">
        <p14:creationId xmlns:p14="http://schemas.microsoft.com/office/powerpoint/2010/main" val="2679599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69403F15-7075-3B64-F5CB-4856CEF2A7E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ABA1934-C480-AFE6-FECA-DB6ABF83A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653135-C344-CF49-9D33-9FA43DE36CCC}"/>
              </a:ext>
            </a:extLst>
          </p:cNvPr>
          <p:cNvSpPr>
            <a:spLocks noGrp="1"/>
          </p:cNvSpPr>
          <p:nvPr>
            <p:ph type="title"/>
          </p:nvPr>
        </p:nvSpPr>
        <p:spPr>
          <a:xfrm>
            <a:off x="946404" y="274320"/>
            <a:ext cx="7269480" cy="994171"/>
          </a:xfrm>
        </p:spPr>
        <p:txBody>
          <a:bodyPr>
            <a:normAutofit/>
          </a:bodyPr>
          <a:lstStyle/>
          <a:p>
            <a:r>
              <a:rPr lang="vi-VN" sz="3100" dirty="0">
                <a:latin typeface="Times New Roman" panose="02020603050405020304" pitchFamily="18" charset="0"/>
                <a:cs typeface="Times New Roman" panose="02020603050405020304" pitchFamily="18" charset="0"/>
              </a:rPr>
              <a:t>Chương 2: Công nghệ thiết kế - Phần mềm: Ngôn ngữ lập trình </a:t>
            </a:r>
            <a:r>
              <a:rPr lang="vi-VN" sz="3100" dirty="0" err="1">
                <a:latin typeface="Times New Roman" panose="02020603050405020304" pitchFamily="18" charset="0"/>
                <a:cs typeface="Times New Roman" panose="02020603050405020304" pitchFamily="18" charset="0"/>
              </a:rPr>
              <a:t>Dart</a:t>
            </a:r>
            <a:r>
              <a:rPr lang="vi-VN" sz="3100" dirty="0">
                <a:latin typeface="Times New Roman" panose="02020603050405020304" pitchFamily="18" charset="0"/>
                <a:cs typeface="Times New Roman" panose="02020603050405020304" pitchFamily="18" charset="0"/>
              </a:rPr>
              <a:t> và khung </a:t>
            </a:r>
            <a:r>
              <a:rPr lang="vi-VN" sz="3100" dirty="0" err="1">
                <a:latin typeface="Times New Roman" panose="02020603050405020304" pitchFamily="18" charset="0"/>
                <a:cs typeface="Times New Roman" panose="02020603050405020304" pitchFamily="18" charset="0"/>
              </a:rPr>
              <a:t>Flutter</a:t>
            </a:r>
            <a:endParaRPr lang="vi-VN" sz="31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E556F1-EF88-403F-7177-58A21D39ECEE}"/>
              </a:ext>
            </a:extLst>
          </p:cNvPr>
          <p:cNvSpPr>
            <a:spLocks noGrp="1"/>
          </p:cNvSpPr>
          <p:nvPr>
            <p:ph idx="1"/>
          </p:nvPr>
        </p:nvSpPr>
        <p:spPr>
          <a:xfrm>
            <a:off x="946404" y="1371600"/>
            <a:ext cx="3625596" cy="3263502"/>
          </a:xfrm>
        </p:spPr>
        <p:txBody>
          <a:bodyPr>
            <a:normAutofit fontScale="92500" lnSpcReduction="20000"/>
          </a:bodyPr>
          <a:lstStyle/>
          <a:p>
            <a:pPr marL="0" indent="0">
              <a:buNone/>
            </a:pPr>
            <a:r>
              <a:rPr lang="vi-VN" sz="1400" dirty="0" err="1">
                <a:latin typeface="Times New Roman" panose="02020603050405020304" pitchFamily="18" charset="0"/>
                <a:cs typeface="Times New Roman" panose="02020603050405020304" pitchFamily="18" charset="0"/>
              </a:rPr>
              <a:t>Dart</a:t>
            </a:r>
            <a:r>
              <a:rPr lang="vi-VN" sz="1400" dirty="0">
                <a:latin typeface="Times New Roman" panose="02020603050405020304" pitchFamily="18" charset="0"/>
                <a:cs typeface="Times New Roman" panose="02020603050405020304" pitchFamily="18" charset="0"/>
              </a:rPr>
              <a:t> sở hữu cú pháp rõ ràng, dễ đọc, dễ hiểu và gần với các ngôn ngữ lập trình phổ biến như </a:t>
            </a:r>
            <a:r>
              <a:rPr lang="vi-VN" sz="1400" dirty="0" err="1">
                <a:latin typeface="Times New Roman" panose="02020603050405020304" pitchFamily="18" charset="0"/>
                <a:cs typeface="Times New Roman" panose="02020603050405020304" pitchFamily="18" charset="0"/>
              </a:rPr>
              <a:t>Java</a:t>
            </a:r>
            <a:r>
              <a:rPr lang="vi-VN" sz="1400" dirty="0">
                <a:latin typeface="Times New Roman" panose="02020603050405020304" pitchFamily="18" charset="0"/>
                <a:cs typeface="Times New Roman" panose="02020603050405020304" pitchFamily="18" charset="0"/>
              </a:rPr>
              <a:t>, </a:t>
            </a:r>
            <a:r>
              <a:rPr lang="vi-VN" sz="1400" dirty="0" err="1">
                <a:latin typeface="Times New Roman" panose="02020603050405020304" pitchFamily="18" charset="0"/>
                <a:cs typeface="Times New Roman" panose="02020603050405020304" pitchFamily="18" charset="0"/>
              </a:rPr>
              <a:t>JavaScript</a:t>
            </a:r>
            <a:r>
              <a:rPr lang="vi-VN" sz="1400" dirty="0">
                <a:latin typeface="Times New Roman" panose="02020603050405020304" pitchFamily="18" charset="0"/>
                <a:cs typeface="Times New Roman" panose="02020603050405020304" pitchFamily="18" charset="0"/>
              </a:rPr>
              <a:t> và C#. Điều này giúp lập trình viên nhanh chóng tiếp cận và giảm đáng kể thời gian học tập. </a:t>
            </a:r>
            <a:r>
              <a:rPr lang="vi-VN" sz="1400" dirty="0" err="1">
                <a:latin typeface="Times New Roman" panose="02020603050405020304" pitchFamily="18" charset="0"/>
                <a:cs typeface="Times New Roman" panose="02020603050405020304" pitchFamily="18" charset="0"/>
              </a:rPr>
              <a:t>Dart</a:t>
            </a:r>
            <a:r>
              <a:rPr lang="vi-VN" sz="1400" dirty="0">
                <a:latin typeface="Times New Roman" panose="02020603050405020304" pitchFamily="18" charset="0"/>
                <a:cs typeface="Times New Roman" panose="02020603050405020304" pitchFamily="18" charset="0"/>
              </a:rPr>
              <a:t> hỗ trợ biên dịch hai chế độ: biên dịch tức thời (</a:t>
            </a:r>
            <a:r>
              <a:rPr lang="vi-VN" sz="1400" dirty="0" err="1">
                <a:latin typeface="Times New Roman" panose="02020603050405020304" pitchFamily="18" charset="0"/>
                <a:cs typeface="Times New Roman" panose="02020603050405020304" pitchFamily="18" charset="0"/>
              </a:rPr>
              <a:t>Just</a:t>
            </a:r>
            <a:r>
              <a:rPr lang="vi-VN" sz="1400" dirty="0">
                <a:latin typeface="Times New Roman" panose="02020603050405020304" pitchFamily="18" charset="0"/>
                <a:cs typeface="Times New Roman" panose="02020603050405020304" pitchFamily="18" charset="0"/>
              </a:rPr>
              <a:t>-in-</a:t>
            </a:r>
            <a:r>
              <a:rPr lang="vi-VN" sz="1400" dirty="0" err="1">
                <a:latin typeface="Times New Roman" panose="02020603050405020304" pitchFamily="18" charset="0"/>
                <a:cs typeface="Times New Roman" panose="02020603050405020304" pitchFamily="18" charset="0"/>
              </a:rPr>
              <a:t>Time</a:t>
            </a:r>
            <a:r>
              <a:rPr lang="vi-VN" sz="1400" dirty="0">
                <a:latin typeface="Times New Roman" panose="02020603050405020304" pitchFamily="18" charset="0"/>
                <a:cs typeface="Times New Roman" panose="02020603050405020304" pitchFamily="18" charset="0"/>
              </a:rPr>
              <a:t> - JIT) giúp nhà phát triển nhanh chóng thử nghiệm ứng dụng ngay trong quá trình lập trình, và biên dịch trước (</a:t>
            </a:r>
            <a:r>
              <a:rPr lang="vi-VN" sz="1400" dirty="0" err="1">
                <a:latin typeface="Times New Roman" panose="02020603050405020304" pitchFamily="18" charset="0"/>
                <a:cs typeface="Times New Roman" panose="02020603050405020304" pitchFamily="18" charset="0"/>
              </a:rPr>
              <a:t>Ahead-of</a:t>
            </a:r>
            <a:r>
              <a:rPr lang="vi-VN" sz="1400" dirty="0">
                <a:latin typeface="Times New Roman" panose="02020603050405020304" pitchFamily="18" charset="0"/>
                <a:cs typeface="Times New Roman" panose="02020603050405020304" pitchFamily="18" charset="0"/>
              </a:rPr>
              <a:t> </a:t>
            </a:r>
            <a:r>
              <a:rPr lang="vi-VN" sz="1400" dirty="0" err="1">
                <a:latin typeface="Times New Roman" panose="02020603050405020304" pitchFamily="18" charset="0"/>
                <a:cs typeface="Times New Roman" panose="02020603050405020304" pitchFamily="18" charset="0"/>
              </a:rPr>
              <a:t>Time</a:t>
            </a:r>
            <a:r>
              <a:rPr lang="vi-VN" sz="1400" dirty="0">
                <a:latin typeface="Times New Roman" panose="02020603050405020304" pitchFamily="18" charset="0"/>
                <a:cs typeface="Times New Roman" panose="02020603050405020304" pitchFamily="18" charset="0"/>
              </a:rPr>
              <a:t> - AOT) để tối ưu hóa hiệu suất thực thi trên thiết bị di động và các nền tảng khác.</a:t>
            </a:r>
          </a:p>
          <a:p>
            <a:pPr marL="0" indent="0">
              <a:buNone/>
            </a:pPr>
            <a:r>
              <a:rPr lang="vi-VN" sz="1400" dirty="0" err="1">
                <a:latin typeface="Times New Roman" panose="02020603050405020304" pitchFamily="18" charset="0"/>
                <a:cs typeface="Times New Roman" panose="02020603050405020304" pitchFamily="18" charset="0"/>
              </a:rPr>
              <a:t>Flutter</a:t>
            </a:r>
            <a:r>
              <a:rPr lang="vi-VN" sz="1400" dirty="0">
                <a:latin typeface="Times New Roman" panose="02020603050405020304" pitchFamily="18" charset="0"/>
                <a:cs typeface="Times New Roman" panose="02020603050405020304" pitchFamily="18" charset="0"/>
              </a:rPr>
              <a:t> sử dụng bộ </a:t>
            </a:r>
            <a:r>
              <a:rPr lang="vi-VN" sz="1400" dirty="0" err="1">
                <a:latin typeface="Times New Roman" panose="02020603050405020304" pitchFamily="18" charset="0"/>
                <a:cs typeface="Times New Roman" panose="02020603050405020304" pitchFamily="18" charset="0"/>
              </a:rPr>
              <a:t>engine</a:t>
            </a:r>
            <a:r>
              <a:rPr lang="vi-VN" sz="1400" dirty="0">
                <a:latin typeface="Times New Roman" panose="02020603050405020304" pitchFamily="18" charset="0"/>
                <a:cs typeface="Times New Roman" panose="02020603050405020304" pitchFamily="18" charset="0"/>
              </a:rPr>
              <a:t> đồ họa hiệu năng cao gọi là </a:t>
            </a:r>
            <a:r>
              <a:rPr lang="vi-VN" sz="1400" dirty="0" err="1">
                <a:latin typeface="Times New Roman" panose="02020603050405020304" pitchFamily="18" charset="0"/>
                <a:cs typeface="Times New Roman" panose="02020603050405020304" pitchFamily="18" charset="0"/>
              </a:rPr>
              <a:t>Skia</a:t>
            </a:r>
            <a:r>
              <a:rPr lang="vi-VN" sz="1400" dirty="0">
                <a:latin typeface="Times New Roman" panose="02020603050405020304" pitchFamily="18" charset="0"/>
                <a:cs typeface="Times New Roman" panose="02020603050405020304" pitchFamily="18" charset="0"/>
              </a:rPr>
              <a:t> để vẽ và hiển thị giao diện người dùng, hoàn toàn độc lập với các thành phần giao diện gốc của hệ điều hành. Chính vì vậy, </a:t>
            </a:r>
            <a:r>
              <a:rPr lang="vi-VN" sz="1400" dirty="0" err="1">
                <a:latin typeface="Times New Roman" panose="02020603050405020304" pitchFamily="18" charset="0"/>
                <a:cs typeface="Times New Roman" panose="02020603050405020304" pitchFamily="18" charset="0"/>
              </a:rPr>
              <a:t>Flutter</a:t>
            </a:r>
            <a:r>
              <a:rPr lang="vi-VN" sz="1400" dirty="0">
                <a:latin typeface="Times New Roman" panose="02020603050405020304" pitchFamily="18" charset="0"/>
                <a:cs typeface="Times New Roman" panose="02020603050405020304" pitchFamily="18" charset="0"/>
              </a:rPr>
              <a:t> mang lại hiệu suất đồ họa mượt mà, đồng nhất trên mọi thiết bị và nền tảng, loại bỏ được các rào cản về hiệu năng khi so sánh với các </a:t>
            </a:r>
            <a:r>
              <a:rPr lang="vi-VN" sz="1400" dirty="0" err="1">
                <a:latin typeface="Times New Roman" panose="02020603050405020304" pitchFamily="18" charset="0"/>
                <a:cs typeface="Times New Roman" panose="02020603050405020304" pitchFamily="18" charset="0"/>
              </a:rPr>
              <a:t>framework</a:t>
            </a:r>
            <a:r>
              <a:rPr lang="vi-VN" sz="1400" dirty="0">
                <a:latin typeface="Times New Roman" panose="02020603050405020304" pitchFamily="18" charset="0"/>
                <a:cs typeface="Times New Roman" panose="02020603050405020304" pitchFamily="18" charset="0"/>
              </a:rPr>
              <a:t> đa nền tảng khác. </a:t>
            </a:r>
          </a:p>
        </p:txBody>
      </p:sp>
      <p:sp>
        <p:nvSpPr>
          <p:cNvPr id="10" name="Rectangle 9">
            <a:extLst>
              <a:ext uri="{FF2B5EF4-FFF2-40B4-BE49-F238E27FC236}">
                <a16:creationId xmlns:a16="http://schemas.microsoft.com/office/drawing/2014/main" id="{8F255BD9-FA2A-A9F4-609E-C11B5BB12C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A7A7DA42-2554-0A7E-8DCD-806E7FC64E1F}"/>
              </a:ext>
            </a:extLst>
          </p:cNvPr>
          <p:cNvPicPr>
            <a:picLocks noChangeAspect="1"/>
          </p:cNvPicPr>
          <p:nvPr/>
        </p:nvPicPr>
        <p:blipFill>
          <a:blip r:embed="rId2"/>
          <a:srcRect l="2041" t="6153"/>
          <a:stretch>
            <a:fillRect/>
          </a:stretch>
        </p:blipFill>
        <p:spPr>
          <a:xfrm>
            <a:off x="4814316" y="1370574"/>
            <a:ext cx="3270142" cy="1201176"/>
          </a:xfrm>
          <a:prstGeom prst="rect">
            <a:avLst/>
          </a:prstGeom>
        </p:spPr>
      </p:pic>
      <p:pic>
        <p:nvPicPr>
          <p:cNvPr id="9" name="Picture 8">
            <a:extLst>
              <a:ext uri="{FF2B5EF4-FFF2-40B4-BE49-F238E27FC236}">
                <a16:creationId xmlns:a16="http://schemas.microsoft.com/office/drawing/2014/main" id="{5A9CFC67-52BC-3632-61C4-FFBDDA9C2DE5}"/>
              </a:ext>
            </a:extLst>
          </p:cNvPr>
          <p:cNvPicPr>
            <a:picLocks noChangeAspect="1"/>
          </p:cNvPicPr>
          <p:nvPr/>
        </p:nvPicPr>
        <p:blipFill>
          <a:blip r:embed="rId3"/>
          <a:stretch>
            <a:fillRect/>
          </a:stretch>
        </p:blipFill>
        <p:spPr>
          <a:xfrm>
            <a:off x="4814316" y="3003351"/>
            <a:ext cx="3270142" cy="1365449"/>
          </a:xfrm>
          <a:prstGeom prst="rect">
            <a:avLst/>
          </a:prstGeom>
        </p:spPr>
      </p:pic>
    </p:spTree>
    <p:extLst>
      <p:ext uri="{BB962C8B-B14F-4D97-AF65-F5344CB8AC3E}">
        <p14:creationId xmlns:p14="http://schemas.microsoft.com/office/powerpoint/2010/main" val="44412660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EB9C33A5-32F9-E6C2-D9BA-D3F3A23AF11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12437B-A440-5DF7-032A-E59431171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C3E2A2-4E4E-6D24-3ADA-355B29757D79}"/>
              </a:ext>
            </a:extLst>
          </p:cNvPr>
          <p:cNvSpPr>
            <a:spLocks noGrp="1"/>
          </p:cNvSpPr>
          <p:nvPr>
            <p:ph type="title"/>
          </p:nvPr>
        </p:nvSpPr>
        <p:spPr>
          <a:xfrm>
            <a:off x="946404" y="274320"/>
            <a:ext cx="7269480" cy="994171"/>
          </a:xfrm>
        </p:spPr>
        <p:txBody>
          <a:bodyPr>
            <a:normAutofit/>
          </a:bodyPr>
          <a:lstStyle/>
          <a:p>
            <a:r>
              <a:rPr lang="vi-VN" sz="3100" dirty="0">
                <a:latin typeface="Times New Roman" panose="02020603050405020304" pitchFamily="18" charset="0"/>
                <a:cs typeface="Times New Roman" panose="02020603050405020304" pitchFamily="18" charset="0"/>
              </a:rPr>
              <a:t>Chương 2: Công nghệ thiết kế - Phần mềm: Cơ sở dữ liệu </a:t>
            </a:r>
            <a:r>
              <a:rPr lang="vi-VN" sz="3100" dirty="0" err="1">
                <a:latin typeface="Times New Roman" panose="02020603050405020304" pitchFamily="18" charset="0"/>
                <a:cs typeface="Times New Roman" panose="02020603050405020304" pitchFamily="18" charset="0"/>
              </a:rPr>
              <a:t>Firebase</a:t>
            </a:r>
            <a:endParaRPr lang="vi-VN" sz="31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F86F4F7-8136-7A5F-D19C-34A2B4F3B446}"/>
              </a:ext>
            </a:extLst>
          </p:cNvPr>
          <p:cNvSpPr>
            <a:spLocks noGrp="1"/>
          </p:cNvSpPr>
          <p:nvPr>
            <p:ph idx="1"/>
          </p:nvPr>
        </p:nvSpPr>
        <p:spPr>
          <a:xfrm>
            <a:off x="946403" y="1371600"/>
            <a:ext cx="6741087" cy="3263502"/>
          </a:xfrm>
        </p:spPr>
        <p:txBody>
          <a:bodyPr>
            <a:normAutofit/>
          </a:bodyPr>
          <a:lstStyle/>
          <a:p>
            <a:pPr marL="0" indent="0">
              <a:buNone/>
            </a:pPr>
            <a:r>
              <a:rPr lang="vi-VN" sz="1400" dirty="0" err="1">
                <a:latin typeface="Times New Roman" panose="02020603050405020304" pitchFamily="18" charset="0"/>
                <a:cs typeface="Times New Roman" panose="02020603050405020304" pitchFamily="18" charset="0"/>
              </a:rPr>
              <a:t>Firebase</a:t>
            </a:r>
            <a:r>
              <a:rPr lang="vi-VN" sz="1400" dirty="0">
                <a:latin typeface="Times New Roman" panose="02020603050405020304" pitchFamily="18" charset="0"/>
                <a:cs typeface="Times New Roman" panose="02020603050405020304" pitchFamily="18" charset="0"/>
              </a:rPr>
              <a:t> cung cấp một hệ thống dịch vụ đồng bộ, tích hợp sâu rộng với các nền tảng phổ biến như </a:t>
            </a:r>
            <a:r>
              <a:rPr lang="vi-VN" sz="1400" dirty="0" err="1">
                <a:latin typeface="Times New Roman" panose="02020603050405020304" pitchFamily="18" charset="0"/>
                <a:cs typeface="Times New Roman" panose="02020603050405020304" pitchFamily="18" charset="0"/>
              </a:rPr>
              <a:t>Android</a:t>
            </a:r>
            <a:r>
              <a:rPr lang="vi-VN" sz="1400" dirty="0">
                <a:latin typeface="Times New Roman" panose="02020603050405020304" pitchFamily="18" charset="0"/>
                <a:cs typeface="Times New Roman" panose="02020603050405020304" pitchFamily="18" charset="0"/>
              </a:rPr>
              <a:t>, </a:t>
            </a:r>
            <a:r>
              <a:rPr lang="vi-VN" sz="1400" dirty="0" err="1">
                <a:latin typeface="Times New Roman" panose="02020603050405020304" pitchFamily="18" charset="0"/>
                <a:cs typeface="Times New Roman" panose="02020603050405020304" pitchFamily="18" charset="0"/>
              </a:rPr>
              <a:t>iOS</a:t>
            </a:r>
            <a:r>
              <a:rPr lang="vi-VN" sz="1400" dirty="0">
                <a:latin typeface="Times New Roman" panose="02020603050405020304" pitchFamily="18" charset="0"/>
                <a:cs typeface="Times New Roman" panose="02020603050405020304" pitchFamily="18" charset="0"/>
              </a:rPr>
              <a:t>, </a:t>
            </a:r>
            <a:r>
              <a:rPr lang="vi-VN" sz="1400" dirty="0" err="1">
                <a:latin typeface="Times New Roman" panose="02020603050405020304" pitchFamily="18" charset="0"/>
                <a:cs typeface="Times New Roman" panose="02020603050405020304" pitchFamily="18" charset="0"/>
              </a:rPr>
              <a:t>Web</a:t>
            </a:r>
            <a:r>
              <a:rPr lang="vi-VN" sz="1400" dirty="0">
                <a:latin typeface="Times New Roman" panose="02020603050405020304" pitchFamily="18" charset="0"/>
                <a:cs typeface="Times New Roman" panose="02020603050405020304" pitchFamily="18" charset="0"/>
              </a:rPr>
              <a:t> và thậm chí các ứng dụng nhúng. Nó tận dụng các API và SDK đơn giản nhưng mạnh mẽ, giúp người phát triển dễ dàng tích hợp các chức năng nâng cao như xác thực người dùng, phân tích dữ liệu, gửi thông báo </a:t>
            </a:r>
            <a:r>
              <a:rPr lang="vi-VN" sz="1400" dirty="0" err="1">
                <a:latin typeface="Times New Roman" panose="02020603050405020304" pitchFamily="18" charset="0"/>
                <a:cs typeface="Times New Roman" panose="02020603050405020304" pitchFamily="18" charset="0"/>
              </a:rPr>
              <a:t>push</a:t>
            </a:r>
            <a:r>
              <a:rPr lang="vi-VN" sz="1400" dirty="0">
                <a:latin typeface="Times New Roman" panose="02020603050405020304" pitchFamily="18" charset="0"/>
                <a:cs typeface="Times New Roman" panose="02020603050405020304" pitchFamily="18" charset="0"/>
              </a:rPr>
              <a:t>, và đồng bộ hóa dữ liệu thời gian thực mà không mất nhiều công sức lập trình.</a:t>
            </a:r>
          </a:p>
        </p:txBody>
      </p:sp>
      <p:sp>
        <p:nvSpPr>
          <p:cNvPr id="10" name="Rectangle 9">
            <a:extLst>
              <a:ext uri="{FF2B5EF4-FFF2-40B4-BE49-F238E27FC236}">
                <a16:creationId xmlns:a16="http://schemas.microsoft.com/office/drawing/2014/main" id="{1A1D7236-3598-A149-9801-74727AE3B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 name="Picture 5">
            <a:extLst>
              <a:ext uri="{FF2B5EF4-FFF2-40B4-BE49-F238E27FC236}">
                <a16:creationId xmlns:a16="http://schemas.microsoft.com/office/drawing/2014/main" id="{C280F1C5-41D3-C34D-3F3C-74A15D133D04}"/>
              </a:ext>
            </a:extLst>
          </p:cNvPr>
          <p:cNvPicPr>
            <a:picLocks noChangeAspect="1"/>
          </p:cNvPicPr>
          <p:nvPr/>
        </p:nvPicPr>
        <p:blipFill>
          <a:blip r:embed="rId2"/>
          <a:stretch>
            <a:fillRect/>
          </a:stretch>
        </p:blipFill>
        <p:spPr>
          <a:xfrm>
            <a:off x="1920274" y="2571750"/>
            <a:ext cx="4857897" cy="1947346"/>
          </a:xfrm>
          <a:prstGeom prst="rect">
            <a:avLst/>
          </a:prstGeom>
        </p:spPr>
      </p:pic>
    </p:spTree>
    <p:extLst>
      <p:ext uri="{BB962C8B-B14F-4D97-AF65-F5344CB8AC3E}">
        <p14:creationId xmlns:p14="http://schemas.microsoft.com/office/powerpoint/2010/main" val="1800494524"/>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72447" y="233760"/>
            <a:ext cx="2343436" cy="1638769"/>
          </a:xfrm>
        </p:spPr>
        <p:txBody>
          <a:bodyPr>
            <a:normAutofit/>
          </a:bodyPr>
          <a:lstStyle/>
          <a:p>
            <a:r>
              <a:rPr lang="vi-VN" sz="2700" dirty="0">
                <a:latin typeface="Times New Roman" panose="02020603050405020304" pitchFamily="18" charset="0"/>
                <a:cs typeface="Times New Roman" panose="02020603050405020304" pitchFamily="18" charset="0"/>
              </a:rPr>
              <a:t>Chương 3: Thiết kế &amp; Thi công - Sơ đồ nguyên lý</a:t>
            </a:r>
          </a:p>
        </p:txBody>
      </p:sp>
      <p:sp>
        <p:nvSpPr>
          <p:cNvPr id="18" name="Rectangle 17">
            <a:extLst>
              <a:ext uri="{FF2B5EF4-FFF2-40B4-BE49-F238E27FC236}">
                <a16:creationId xmlns:a16="http://schemas.microsoft.com/office/drawing/2014/main" id="{D72D86B8-F8FA-4152-BB97-1E86BF5C3C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0"/>
            <a:ext cx="2593719" cy="3154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9B37EC4-5352-1B1C-ADBF-3B01EDCD036A}"/>
              </a:ext>
            </a:extLst>
          </p:cNvPr>
          <p:cNvPicPr>
            <a:picLocks noChangeAspect="1"/>
          </p:cNvPicPr>
          <p:nvPr/>
        </p:nvPicPr>
        <p:blipFill>
          <a:blip r:embed="rId2"/>
          <a:stretch>
            <a:fillRect/>
          </a:stretch>
        </p:blipFill>
        <p:spPr>
          <a:xfrm>
            <a:off x="584200" y="754563"/>
            <a:ext cx="2124851" cy="1662695"/>
          </a:xfrm>
          <a:prstGeom prst="rect">
            <a:avLst/>
          </a:prstGeom>
        </p:spPr>
      </p:pic>
      <p:sp>
        <p:nvSpPr>
          <p:cNvPr id="20" name="Rectangle 19">
            <a:extLst>
              <a:ext uri="{FF2B5EF4-FFF2-40B4-BE49-F238E27FC236}">
                <a16:creationId xmlns:a16="http://schemas.microsoft.com/office/drawing/2014/main" id="{1E9F5D63-18D2-44EE-9BF4-F99E145C8D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5047" y="4359"/>
            <a:ext cx="2564892" cy="18681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C82CDEE-1FF4-063D-505C-4C54D45D27EC}"/>
              </a:ext>
            </a:extLst>
          </p:cNvPr>
          <p:cNvPicPr>
            <a:picLocks noChangeAspect="1"/>
          </p:cNvPicPr>
          <p:nvPr/>
        </p:nvPicPr>
        <p:blipFill>
          <a:blip r:embed="rId3"/>
          <a:stretch>
            <a:fillRect/>
          </a:stretch>
        </p:blipFill>
        <p:spPr>
          <a:xfrm>
            <a:off x="3297037" y="290183"/>
            <a:ext cx="2080654" cy="1253593"/>
          </a:xfrm>
          <a:prstGeom prst="rect">
            <a:avLst/>
          </a:prstGeom>
        </p:spPr>
      </p:pic>
      <p:sp>
        <p:nvSpPr>
          <p:cNvPr id="22" name="Rectangle 21">
            <a:extLst>
              <a:ext uri="{FF2B5EF4-FFF2-40B4-BE49-F238E27FC236}">
                <a16:creationId xmlns:a16="http://schemas.microsoft.com/office/drawing/2014/main" id="{75FB676B-0487-4FE6-A64F-7AA4C2693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3275330"/>
            <a:ext cx="2593719" cy="18681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B0920B0-2B9F-3B1B-0A25-D35C146DA95C}"/>
              </a:ext>
            </a:extLst>
          </p:cNvPr>
          <p:cNvPicPr>
            <a:picLocks noChangeAspect="1"/>
          </p:cNvPicPr>
          <p:nvPr/>
        </p:nvPicPr>
        <p:blipFill>
          <a:blip r:embed="rId4"/>
          <a:stretch>
            <a:fillRect/>
          </a:stretch>
        </p:blipFill>
        <p:spPr>
          <a:xfrm>
            <a:off x="591411" y="3720008"/>
            <a:ext cx="2124850" cy="988055"/>
          </a:xfrm>
          <a:prstGeom prst="rect">
            <a:avLst/>
          </a:prstGeom>
        </p:spPr>
      </p:pic>
      <p:sp>
        <p:nvSpPr>
          <p:cNvPr id="24" name="Rectangle 23">
            <a:extLst>
              <a:ext uri="{FF2B5EF4-FFF2-40B4-BE49-F238E27FC236}">
                <a16:creationId xmlns:a16="http://schemas.microsoft.com/office/drawing/2014/main" id="{F04C8A62-F20F-437D-B6E7-D2C4777D4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5047" y="1988820"/>
            <a:ext cx="2567252" cy="3154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B760531-97DA-9FC8-8688-9BCB0208B5BA}"/>
              </a:ext>
            </a:extLst>
          </p:cNvPr>
          <p:cNvPicPr>
            <a:picLocks noChangeAspect="1"/>
          </p:cNvPicPr>
          <p:nvPr/>
        </p:nvPicPr>
        <p:blipFill>
          <a:blip r:embed="rId5"/>
          <a:stretch>
            <a:fillRect/>
          </a:stretch>
        </p:blipFill>
        <p:spPr>
          <a:xfrm>
            <a:off x="3307555" y="2443926"/>
            <a:ext cx="2080654" cy="2243292"/>
          </a:xfrm>
          <a:prstGeom prst="rect">
            <a:avLst/>
          </a:prstGeom>
        </p:spPr>
      </p:pic>
      <p:pic>
        <p:nvPicPr>
          <p:cNvPr id="15" name="Content Placeholder 14">
            <a:extLst>
              <a:ext uri="{FF2B5EF4-FFF2-40B4-BE49-F238E27FC236}">
                <a16:creationId xmlns:a16="http://schemas.microsoft.com/office/drawing/2014/main" id="{7633AAA4-D92F-87DF-34E3-3567B5F014E7}"/>
              </a:ext>
            </a:extLst>
          </p:cNvPr>
          <p:cNvPicPr>
            <a:picLocks noGrp="1" noChangeAspect="1"/>
          </p:cNvPicPr>
          <p:nvPr>
            <p:ph idx="1"/>
          </p:nvPr>
        </p:nvPicPr>
        <p:blipFill>
          <a:blip r:embed="rId6"/>
          <a:stretch>
            <a:fillRect/>
          </a:stretch>
        </p:blipFill>
        <p:spPr>
          <a:xfrm>
            <a:off x="5924596" y="2994058"/>
            <a:ext cx="2363787" cy="1804762"/>
          </a:xfrm>
        </p:spPr>
      </p:pic>
      <p:sp>
        <p:nvSpPr>
          <p:cNvPr id="23" name="TextBox 22">
            <a:extLst>
              <a:ext uri="{FF2B5EF4-FFF2-40B4-BE49-F238E27FC236}">
                <a16:creationId xmlns:a16="http://schemas.microsoft.com/office/drawing/2014/main" id="{F578A5A1-8A69-B89C-1008-B8357BAFEA8D}"/>
              </a:ext>
            </a:extLst>
          </p:cNvPr>
          <p:cNvSpPr txBox="1"/>
          <p:nvPr/>
        </p:nvSpPr>
        <p:spPr>
          <a:xfrm>
            <a:off x="515634" y="2532393"/>
            <a:ext cx="2193417" cy="461665"/>
          </a:xfrm>
          <a:prstGeom prst="rect">
            <a:avLst/>
          </a:prstGeom>
          <a:noFill/>
        </p:spPr>
        <p:txBody>
          <a:bodyPr wrap="square">
            <a:spAutoFit/>
          </a:bodyPr>
          <a:lstStyle/>
          <a:p>
            <a:r>
              <a:rPr lang="vi-VN" sz="1200" dirty="0">
                <a:solidFill>
                  <a:schemeClr val="bg1"/>
                </a:solidFill>
                <a:latin typeface="Times New Roman" panose="02020603050405020304" pitchFamily="18" charset="0"/>
                <a:cs typeface="Times New Roman" panose="02020603050405020304" pitchFamily="18" charset="0"/>
              </a:rPr>
              <a:t>Sơ đồ nguyên lý khối cảm biến gia tốc 3 trục</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945866A1-F236-A77D-AD43-88ADABAEBE2A}"/>
              </a:ext>
            </a:extLst>
          </p:cNvPr>
          <p:cNvSpPr txBox="1"/>
          <p:nvPr/>
        </p:nvSpPr>
        <p:spPr>
          <a:xfrm>
            <a:off x="3240655" y="4677476"/>
            <a:ext cx="2193417" cy="461665"/>
          </a:xfrm>
          <a:prstGeom prst="rect">
            <a:avLst/>
          </a:prstGeom>
          <a:noFill/>
        </p:spPr>
        <p:txBody>
          <a:bodyPr wrap="square">
            <a:spAutoFit/>
          </a:bodyPr>
          <a:lstStyle/>
          <a:p>
            <a:r>
              <a:rPr lang="vi-VN" sz="1200" dirty="0">
                <a:solidFill>
                  <a:schemeClr val="bg1"/>
                </a:solidFill>
                <a:latin typeface="Times New Roman" panose="02020603050405020304" pitchFamily="18" charset="0"/>
                <a:cs typeface="Times New Roman" panose="02020603050405020304" pitchFamily="18" charset="0"/>
              </a:rPr>
              <a:t>Sơ đồ nguyên lý khối </a:t>
            </a:r>
            <a:r>
              <a:rPr lang="en-US" sz="1200" dirty="0">
                <a:solidFill>
                  <a:schemeClr val="bg1"/>
                </a:solidFill>
                <a:latin typeface="Times New Roman" panose="02020603050405020304" pitchFamily="18" charset="0"/>
                <a:cs typeface="Times New Roman" panose="02020603050405020304" pitchFamily="18" charset="0"/>
              </a:rPr>
              <a:t>vi </a:t>
            </a:r>
            <a:r>
              <a:rPr lang="en-US" sz="1200" dirty="0" err="1">
                <a:solidFill>
                  <a:schemeClr val="bg1"/>
                </a:solidFill>
                <a:latin typeface="Times New Roman" panose="02020603050405020304" pitchFamily="18" charset="0"/>
                <a:cs typeface="Times New Roman" panose="02020603050405020304" pitchFamily="18" charset="0"/>
              </a:rPr>
              <a:t>điều</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khiển</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và</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nguồn</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35C69B44-3AB9-C4D9-04D2-F0222379F3DE}"/>
              </a:ext>
            </a:extLst>
          </p:cNvPr>
          <p:cNvSpPr txBox="1"/>
          <p:nvPr/>
        </p:nvSpPr>
        <p:spPr>
          <a:xfrm>
            <a:off x="3271554" y="1429234"/>
            <a:ext cx="2193417" cy="461665"/>
          </a:xfrm>
          <a:prstGeom prst="rect">
            <a:avLst/>
          </a:prstGeom>
          <a:noFill/>
        </p:spPr>
        <p:txBody>
          <a:bodyPr wrap="square">
            <a:spAutoFit/>
          </a:bodyPr>
          <a:lstStyle/>
          <a:p>
            <a:r>
              <a:rPr lang="vi-VN" sz="1200" dirty="0">
                <a:solidFill>
                  <a:schemeClr val="bg1"/>
                </a:solidFill>
                <a:latin typeface="Times New Roman" panose="02020603050405020304" pitchFamily="18" charset="0"/>
                <a:cs typeface="Times New Roman" panose="02020603050405020304" pitchFamily="18" charset="0"/>
              </a:rPr>
              <a:t>Sơ đồ nguyên lý khối </a:t>
            </a:r>
            <a:r>
              <a:rPr lang="en-US" sz="1200" dirty="0" err="1">
                <a:solidFill>
                  <a:schemeClr val="bg1"/>
                </a:solidFill>
                <a:latin typeface="Times New Roman" panose="02020603050405020304" pitchFamily="18" charset="0"/>
                <a:cs typeface="Times New Roman" panose="02020603050405020304" pitchFamily="18" charset="0"/>
              </a:rPr>
              <a:t>nhịp</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tim</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và</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nộng</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độ</a:t>
            </a:r>
            <a:r>
              <a:rPr lang="en-US" sz="1200" dirty="0">
                <a:solidFill>
                  <a:schemeClr val="bg1"/>
                </a:solidFill>
                <a:latin typeface="Times New Roman" panose="02020603050405020304" pitchFamily="18" charset="0"/>
                <a:cs typeface="Times New Roman" panose="02020603050405020304" pitchFamily="18" charset="0"/>
              </a:rPr>
              <a:t> oxy </a:t>
            </a:r>
            <a:r>
              <a:rPr lang="en-US" sz="1200" dirty="0" err="1">
                <a:solidFill>
                  <a:schemeClr val="bg1"/>
                </a:solidFill>
                <a:latin typeface="Times New Roman" panose="02020603050405020304" pitchFamily="18" charset="0"/>
                <a:cs typeface="Times New Roman" panose="02020603050405020304" pitchFamily="18" charset="0"/>
              </a:rPr>
              <a:t>trong</a:t>
            </a:r>
            <a:r>
              <a:rPr lang="en-US" sz="1200" dirty="0">
                <a:solidFill>
                  <a:schemeClr val="bg1"/>
                </a:solidFill>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máu</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D7A01C78-0B2F-CF0C-8476-18ECB1A70C66}"/>
              </a:ext>
            </a:extLst>
          </p:cNvPr>
          <p:cNvSpPr txBox="1"/>
          <p:nvPr/>
        </p:nvSpPr>
        <p:spPr>
          <a:xfrm>
            <a:off x="543050" y="4668721"/>
            <a:ext cx="2193417" cy="461665"/>
          </a:xfrm>
          <a:prstGeom prst="rect">
            <a:avLst/>
          </a:prstGeom>
          <a:noFill/>
        </p:spPr>
        <p:txBody>
          <a:bodyPr wrap="square">
            <a:spAutoFit/>
          </a:bodyPr>
          <a:lstStyle/>
          <a:p>
            <a:r>
              <a:rPr lang="vi-VN" sz="1200" dirty="0">
                <a:solidFill>
                  <a:schemeClr val="bg1"/>
                </a:solidFill>
                <a:latin typeface="Times New Roman" panose="02020603050405020304" pitchFamily="18" charset="0"/>
                <a:cs typeface="Times New Roman" panose="02020603050405020304" pitchFamily="18" charset="0"/>
              </a:rPr>
              <a:t>Sơ đồ nguyên lý khối hiển thị màn hình OLED</a:t>
            </a:r>
            <a:endParaRPr lang="en-US" sz="1200" dirty="0">
              <a:solidFill>
                <a:schemeClr val="bg1"/>
              </a:solidFill>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590DF4A1-27FC-CC26-4EC3-FCB4C50B03E4}"/>
              </a:ext>
            </a:extLst>
          </p:cNvPr>
          <p:cNvSpPr txBox="1"/>
          <p:nvPr/>
        </p:nvSpPr>
        <p:spPr>
          <a:xfrm>
            <a:off x="5859911" y="1861825"/>
            <a:ext cx="2428472" cy="1107996"/>
          </a:xfrm>
          <a:prstGeom prst="rect">
            <a:avLst/>
          </a:prstGeom>
          <a:noFill/>
        </p:spPr>
        <p:txBody>
          <a:bodyPr wrap="square">
            <a:spAutoFit/>
          </a:bodyPr>
          <a:lstStyle/>
          <a:p>
            <a:r>
              <a:rPr lang="vi-VN" sz="1100" dirty="0">
                <a:latin typeface="Times New Roman" panose="02020603050405020304" pitchFamily="18" charset="0"/>
                <a:cs typeface="Times New Roman" panose="02020603050405020304" pitchFamily="18" charset="0"/>
              </a:rPr>
              <a:t>Sơ đồ nguyên lý của các khối trong hệ thống được trình bày trên 4 hình bên. Các chân của </a:t>
            </a:r>
            <a:r>
              <a:rPr lang="vi-VN" sz="1100" dirty="0" err="1">
                <a:latin typeface="Times New Roman" panose="02020603050405020304" pitchFamily="18" charset="0"/>
                <a:cs typeface="Times New Roman" panose="02020603050405020304" pitchFamily="18" charset="0"/>
              </a:rPr>
              <a:t>module</a:t>
            </a:r>
            <a:r>
              <a:rPr lang="vi-VN" sz="1100" dirty="0">
                <a:latin typeface="Times New Roman" panose="02020603050405020304" pitchFamily="18" charset="0"/>
                <a:cs typeface="Times New Roman" panose="02020603050405020304" pitchFamily="18" charset="0"/>
              </a:rPr>
              <a:t> ESP32-S3-MINI-1 được đấu nối với các chân của các linh kiện và thiết bị khác trong hệ thống theo bảng dưới. </a:t>
            </a:r>
            <a:endParaRPr lang="en-US" sz="1100" dirty="0">
              <a:latin typeface="Times New Roman" panose="02020603050405020304" pitchFamily="18" charset="0"/>
              <a:cs typeface="Times New Roman" panose="02020603050405020304" pitchFamily="18" charset="0"/>
            </a:endParaRPr>
          </a:p>
        </p:txBody>
      </p:sp>
    </p:spTree>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69435" y="230724"/>
            <a:ext cx="7617326" cy="864393"/>
          </a:xfrm>
        </p:spPr>
        <p:txBody>
          <a:bodyPr vert="horz" lIns="91440" tIns="45720" rIns="91440" bIns="45720" rtlCol="0" anchor="b">
            <a:normAutofit/>
          </a:bodyPr>
          <a:lstStyle/>
          <a:p>
            <a:pPr defTabSz="914400">
              <a:lnSpc>
                <a:spcPct val="85000"/>
              </a:lnSpc>
            </a:pPr>
            <a:r>
              <a:rPr lang="en-US" sz="2900" spc="-50" dirty="0" err="1">
                <a:latin typeface="Times New Roman" panose="02020603050405020304" pitchFamily="18" charset="0"/>
                <a:cs typeface="Times New Roman" panose="02020603050405020304" pitchFamily="18" charset="0"/>
              </a:rPr>
              <a:t>Chương</a:t>
            </a:r>
            <a:r>
              <a:rPr lang="en-US" sz="2900" spc="-50" dirty="0">
                <a:latin typeface="Times New Roman" panose="02020603050405020304" pitchFamily="18" charset="0"/>
                <a:cs typeface="Times New Roman" panose="02020603050405020304" pitchFamily="18" charset="0"/>
              </a:rPr>
              <a:t> 3: </a:t>
            </a:r>
            <a:r>
              <a:rPr lang="en-US" sz="2900" spc="-50" dirty="0" err="1">
                <a:latin typeface="Times New Roman" panose="02020603050405020304" pitchFamily="18" charset="0"/>
                <a:cs typeface="Times New Roman" panose="02020603050405020304" pitchFamily="18" charset="0"/>
              </a:rPr>
              <a:t>Thiết</a:t>
            </a:r>
            <a:r>
              <a:rPr lang="en-US" sz="2900" spc="-50" dirty="0">
                <a:latin typeface="Times New Roman" panose="02020603050405020304" pitchFamily="18" charset="0"/>
                <a:cs typeface="Times New Roman" panose="02020603050405020304" pitchFamily="18" charset="0"/>
              </a:rPr>
              <a:t> </a:t>
            </a:r>
            <a:r>
              <a:rPr lang="en-US" sz="2900" spc="-50" dirty="0" err="1">
                <a:latin typeface="Times New Roman" panose="02020603050405020304" pitchFamily="18" charset="0"/>
                <a:cs typeface="Times New Roman" panose="02020603050405020304" pitchFamily="18" charset="0"/>
              </a:rPr>
              <a:t>kế</a:t>
            </a:r>
            <a:r>
              <a:rPr lang="en-US" sz="2900" spc="-50" dirty="0">
                <a:latin typeface="Times New Roman" panose="02020603050405020304" pitchFamily="18" charset="0"/>
                <a:cs typeface="Times New Roman" panose="02020603050405020304" pitchFamily="18" charset="0"/>
              </a:rPr>
              <a:t> &amp; </a:t>
            </a:r>
            <a:r>
              <a:rPr lang="en-US" sz="2900" spc="-50" dirty="0" err="1">
                <a:latin typeface="Times New Roman" panose="02020603050405020304" pitchFamily="18" charset="0"/>
                <a:cs typeface="Times New Roman" panose="02020603050405020304" pitchFamily="18" charset="0"/>
              </a:rPr>
              <a:t>Thi</a:t>
            </a:r>
            <a:r>
              <a:rPr lang="en-US" sz="2900" spc="-50" dirty="0">
                <a:latin typeface="Times New Roman" panose="02020603050405020304" pitchFamily="18" charset="0"/>
                <a:cs typeface="Times New Roman" panose="02020603050405020304" pitchFamily="18" charset="0"/>
              </a:rPr>
              <a:t> </a:t>
            </a:r>
            <a:r>
              <a:rPr lang="en-US" sz="2900" spc="-50" dirty="0" err="1">
                <a:latin typeface="Times New Roman" panose="02020603050405020304" pitchFamily="18" charset="0"/>
                <a:cs typeface="Times New Roman" panose="02020603050405020304" pitchFamily="18" charset="0"/>
              </a:rPr>
              <a:t>công</a:t>
            </a:r>
            <a:r>
              <a:rPr lang="en-US" sz="2900" spc="-50" dirty="0">
                <a:latin typeface="Times New Roman" panose="02020603050405020304" pitchFamily="18" charset="0"/>
                <a:cs typeface="Times New Roman" panose="02020603050405020304" pitchFamily="18" charset="0"/>
              </a:rPr>
              <a:t> - </a:t>
            </a:r>
            <a:r>
              <a:rPr lang="en-US" sz="2900" spc="-50" dirty="0" err="1">
                <a:latin typeface="Times New Roman" panose="02020603050405020304" pitchFamily="18" charset="0"/>
                <a:cs typeface="Times New Roman" panose="02020603050405020304" pitchFamily="18" charset="0"/>
              </a:rPr>
              <a:t>Thiết</a:t>
            </a:r>
            <a:r>
              <a:rPr lang="en-US" sz="2900" spc="-50" dirty="0">
                <a:latin typeface="Times New Roman" panose="02020603050405020304" pitchFamily="18" charset="0"/>
                <a:cs typeface="Times New Roman" panose="02020603050405020304" pitchFamily="18" charset="0"/>
              </a:rPr>
              <a:t> </a:t>
            </a:r>
            <a:r>
              <a:rPr lang="en-US" sz="2900" spc="-50" dirty="0" err="1">
                <a:latin typeface="Times New Roman" panose="02020603050405020304" pitchFamily="18" charset="0"/>
                <a:cs typeface="Times New Roman" panose="02020603050405020304" pitchFamily="18" charset="0"/>
              </a:rPr>
              <a:t>kế</a:t>
            </a:r>
            <a:r>
              <a:rPr lang="en-US" sz="2900" spc="-50" dirty="0">
                <a:latin typeface="Times New Roman" panose="02020603050405020304" pitchFamily="18" charset="0"/>
                <a:cs typeface="Times New Roman" panose="02020603050405020304" pitchFamily="18" charset="0"/>
              </a:rPr>
              <a:t> </a:t>
            </a:r>
            <a:r>
              <a:rPr lang="en-US" sz="2900" spc="-50" dirty="0" err="1">
                <a:latin typeface="Times New Roman" panose="02020603050405020304" pitchFamily="18" charset="0"/>
                <a:cs typeface="Times New Roman" panose="02020603050405020304" pitchFamily="18" charset="0"/>
              </a:rPr>
              <a:t>mạch</a:t>
            </a:r>
            <a:r>
              <a:rPr lang="en-US" sz="2900" spc="-50" dirty="0">
                <a:latin typeface="Times New Roman" panose="02020603050405020304" pitchFamily="18" charset="0"/>
                <a:cs typeface="Times New Roman" panose="02020603050405020304" pitchFamily="18" charset="0"/>
              </a:rPr>
              <a:t> in PCB</a:t>
            </a:r>
          </a:p>
        </p:txBody>
      </p:sp>
      <p:pic>
        <p:nvPicPr>
          <p:cNvPr id="7" name="Picture 6">
            <a:extLst>
              <a:ext uri="{FF2B5EF4-FFF2-40B4-BE49-F238E27FC236}">
                <a16:creationId xmlns:a16="http://schemas.microsoft.com/office/drawing/2014/main" id="{62470EFE-786F-88DC-43D4-F766BE9822E3}"/>
              </a:ext>
            </a:extLst>
          </p:cNvPr>
          <p:cNvPicPr>
            <a:picLocks noChangeAspect="1"/>
          </p:cNvPicPr>
          <p:nvPr/>
        </p:nvPicPr>
        <p:blipFill>
          <a:blip r:embed="rId2"/>
          <a:srcRect l="2" t="2908" r="-3" b="-1"/>
          <a:stretch>
            <a:fillRect/>
          </a:stretch>
        </p:blipFill>
        <p:spPr>
          <a:xfrm>
            <a:off x="646168" y="1293300"/>
            <a:ext cx="3590776" cy="2928542"/>
          </a:xfrm>
          <a:prstGeom prst="rect">
            <a:avLst/>
          </a:prstGeom>
        </p:spPr>
      </p:pic>
      <p:pic>
        <p:nvPicPr>
          <p:cNvPr id="9" name="Picture 8">
            <a:extLst>
              <a:ext uri="{FF2B5EF4-FFF2-40B4-BE49-F238E27FC236}">
                <a16:creationId xmlns:a16="http://schemas.microsoft.com/office/drawing/2014/main" id="{9733A68B-D36D-7F3C-FFD9-8BEDE875F58E}"/>
              </a:ext>
            </a:extLst>
          </p:cNvPr>
          <p:cNvPicPr>
            <a:picLocks noChangeAspect="1"/>
          </p:cNvPicPr>
          <p:nvPr/>
        </p:nvPicPr>
        <p:blipFill>
          <a:blip r:embed="rId3"/>
          <a:srcRect l="2" t="548" r="-3" b="-1"/>
          <a:stretch>
            <a:fillRect/>
          </a:stretch>
        </p:blipFill>
        <p:spPr>
          <a:xfrm>
            <a:off x="4772440" y="1650645"/>
            <a:ext cx="3590776" cy="2571197"/>
          </a:xfrm>
          <a:prstGeom prst="rect">
            <a:avLst/>
          </a:prstGeom>
        </p:spPr>
      </p:pic>
      <p:sp>
        <p:nvSpPr>
          <p:cNvPr id="11" name="TextBox 10">
            <a:extLst>
              <a:ext uri="{FF2B5EF4-FFF2-40B4-BE49-F238E27FC236}">
                <a16:creationId xmlns:a16="http://schemas.microsoft.com/office/drawing/2014/main" id="{2BA54C64-9C0E-90D5-EED4-289634BF9E8E}"/>
              </a:ext>
            </a:extLst>
          </p:cNvPr>
          <p:cNvSpPr txBox="1"/>
          <p:nvPr/>
        </p:nvSpPr>
        <p:spPr>
          <a:xfrm>
            <a:off x="1538515" y="4221842"/>
            <a:ext cx="2563222" cy="307777"/>
          </a:xfrm>
          <a:prstGeom prst="rect">
            <a:avLst/>
          </a:prstGeom>
          <a:noFill/>
        </p:spPr>
        <p:txBody>
          <a:bodyPr wrap="square">
            <a:spAutoFit/>
          </a:bodyPr>
          <a:lstStyle/>
          <a:p>
            <a:r>
              <a:rPr lang="en-US" sz="1400" dirty="0" err="1">
                <a:latin typeface="Times New Roman" panose="02020603050405020304" pitchFamily="18" charset="0"/>
                <a:cs typeface="Times New Roman" panose="02020603050405020304" pitchFamily="18" charset="0"/>
              </a:rPr>
              <a:t>Mặt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sau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bảng</a:t>
            </a:r>
            <a:r>
              <a:rPr lang="en-US" sz="1400" dirty="0">
                <a:latin typeface="Times New Roman" panose="02020603050405020304" pitchFamily="18" charset="0"/>
                <a:cs typeface="Times New Roman" panose="02020603050405020304" pitchFamily="18" charset="0"/>
              </a:rPr>
              <a:t> PCB</a:t>
            </a:r>
          </a:p>
        </p:txBody>
      </p:sp>
      <p:sp>
        <p:nvSpPr>
          <p:cNvPr id="13" name="TextBox 12">
            <a:extLst>
              <a:ext uri="{FF2B5EF4-FFF2-40B4-BE49-F238E27FC236}">
                <a16:creationId xmlns:a16="http://schemas.microsoft.com/office/drawing/2014/main" id="{19B15316-0284-5FB1-8DC7-7DAFBDB4EEDB}"/>
              </a:ext>
            </a:extLst>
          </p:cNvPr>
          <p:cNvSpPr txBox="1"/>
          <p:nvPr/>
        </p:nvSpPr>
        <p:spPr>
          <a:xfrm>
            <a:off x="5733577" y="4221842"/>
            <a:ext cx="1922274" cy="307777"/>
          </a:xfrm>
          <a:prstGeom prst="rect">
            <a:avLst/>
          </a:prstGeom>
          <a:noFill/>
        </p:spPr>
        <p:txBody>
          <a:bodyPr wrap="square">
            <a:spAutoFit/>
          </a:bodyPr>
          <a:lstStyle/>
          <a:p>
            <a:r>
              <a:rPr lang="vi-VN" sz="1400" dirty="0">
                <a:latin typeface="Times New Roman" panose="02020603050405020304" pitchFamily="18" charset="0"/>
                <a:cs typeface="Times New Roman" panose="02020603050405020304" pitchFamily="18" charset="0"/>
              </a:rPr>
              <a:t>Mặt trước bảng PCB</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759020" y="245829"/>
            <a:ext cx="7617326" cy="864393"/>
          </a:xfrm>
        </p:spPr>
        <p:txBody>
          <a:bodyPr vert="horz" lIns="91440" tIns="45720" rIns="91440" bIns="45720" rtlCol="0" anchor="b">
            <a:normAutofit/>
          </a:bodyPr>
          <a:lstStyle/>
          <a:p>
            <a:pPr defTabSz="914400">
              <a:lnSpc>
                <a:spcPct val="85000"/>
              </a:lnSpc>
            </a:pPr>
            <a:r>
              <a:rPr lang="en-US" sz="2900" spc="-50" dirty="0" err="1">
                <a:latin typeface="Times New Roman" panose="02020603050405020304" pitchFamily="18" charset="0"/>
                <a:cs typeface="Times New Roman" panose="02020603050405020304" pitchFamily="18" charset="0"/>
              </a:rPr>
              <a:t>Chương</a:t>
            </a:r>
            <a:r>
              <a:rPr lang="en-US" sz="2900" spc="-50" dirty="0">
                <a:latin typeface="Times New Roman" panose="02020603050405020304" pitchFamily="18" charset="0"/>
                <a:cs typeface="Times New Roman" panose="02020603050405020304" pitchFamily="18" charset="0"/>
              </a:rPr>
              <a:t> 3: </a:t>
            </a:r>
            <a:r>
              <a:rPr lang="en-US" sz="2900" spc="-50" dirty="0" err="1">
                <a:latin typeface="Times New Roman" panose="02020603050405020304" pitchFamily="18" charset="0"/>
                <a:cs typeface="Times New Roman" panose="02020603050405020304" pitchFamily="18" charset="0"/>
              </a:rPr>
              <a:t>Thiết</a:t>
            </a:r>
            <a:r>
              <a:rPr lang="en-US" sz="2900" spc="-50" dirty="0">
                <a:latin typeface="Times New Roman" panose="02020603050405020304" pitchFamily="18" charset="0"/>
                <a:cs typeface="Times New Roman" panose="02020603050405020304" pitchFamily="18" charset="0"/>
              </a:rPr>
              <a:t> </a:t>
            </a:r>
            <a:r>
              <a:rPr lang="en-US" sz="2900" spc="-50" dirty="0" err="1">
                <a:latin typeface="Times New Roman" panose="02020603050405020304" pitchFamily="18" charset="0"/>
                <a:cs typeface="Times New Roman" panose="02020603050405020304" pitchFamily="18" charset="0"/>
              </a:rPr>
              <a:t>kế</a:t>
            </a:r>
            <a:r>
              <a:rPr lang="en-US" sz="2900" spc="-50" dirty="0">
                <a:latin typeface="Times New Roman" panose="02020603050405020304" pitchFamily="18" charset="0"/>
                <a:cs typeface="Times New Roman" panose="02020603050405020304" pitchFamily="18" charset="0"/>
              </a:rPr>
              <a:t> &amp; </a:t>
            </a:r>
            <a:r>
              <a:rPr lang="en-US" sz="2900" spc="-50" dirty="0" err="1">
                <a:latin typeface="Times New Roman" panose="02020603050405020304" pitchFamily="18" charset="0"/>
                <a:cs typeface="Times New Roman" panose="02020603050405020304" pitchFamily="18" charset="0"/>
              </a:rPr>
              <a:t>Thi</a:t>
            </a:r>
            <a:r>
              <a:rPr lang="en-US" sz="2900" spc="-50" dirty="0">
                <a:latin typeface="Times New Roman" panose="02020603050405020304" pitchFamily="18" charset="0"/>
                <a:cs typeface="Times New Roman" panose="02020603050405020304" pitchFamily="18" charset="0"/>
              </a:rPr>
              <a:t> </a:t>
            </a:r>
            <a:r>
              <a:rPr lang="en-US" sz="2900" spc="-50" dirty="0" err="1">
                <a:latin typeface="Times New Roman" panose="02020603050405020304" pitchFamily="18" charset="0"/>
                <a:cs typeface="Times New Roman" panose="02020603050405020304" pitchFamily="18" charset="0"/>
              </a:rPr>
              <a:t>công</a:t>
            </a:r>
            <a:r>
              <a:rPr lang="en-US" sz="2900" spc="-50" dirty="0">
                <a:latin typeface="Times New Roman" panose="02020603050405020304" pitchFamily="18" charset="0"/>
                <a:cs typeface="Times New Roman" panose="02020603050405020304" pitchFamily="18" charset="0"/>
              </a:rPr>
              <a:t> - </a:t>
            </a:r>
            <a:r>
              <a:rPr lang="en-US" sz="2900" spc="-50" dirty="0" err="1">
                <a:latin typeface="Times New Roman" panose="02020603050405020304" pitchFamily="18" charset="0"/>
                <a:cs typeface="Times New Roman" panose="02020603050405020304" pitchFamily="18" charset="0"/>
              </a:rPr>
              <a:t>Lắp</a:t>
            </a:r>
            <a:r>
              <a:rPr lang="en-US" sz="2900" spc="-50" dirty="0">
                <a:latin typeface="Times New Roman" panose="02020603050405020304" pitchFamily="18" charset="0"/>
                <a:cs typeface="Times New Roman" panose="02020603050405020304" pitchFamily="18" charset="0"/>
              </a:rPr>
              <a:t> </a:t>
            </a:r>
            <a:r>
              <a:rPr lang="en-US" sz="2900" spc="-50" dirty="0" err="1">
                <a:latin typeface="Times New Roman" panose="02020603050405020304" pitchFamily="18" charset="0"/>
                <a:cs typeface="Times New Roman" panose="02020603050405020304" pitchFamily="18" charset="0"/>
              </a:rPr>
              <a:t>ráp</a:t>
            </a:r>
            <a:r>
              <a:rPr lang="en-US" sz="2900" spc="-50" dirty="0">
                <a:latin typeface="Times New Roman" panose="02020603050405020304" pitchFamily="18" charset="0"/>
                <a:cs typeface="Times New Roman" panose="02020603050405020304" pitchFamily="18" charset="0"/>
              </a:rPr>
              <a:t> &amp; </a:t>
            </a:r>
            <a:r>
              <a:rPr lang="en-US" sz="2900" spc="-50" dirty="0" err="1">
                <a:latin typeface="Times New Roman" panose="02020603050405020304" pitchFamily="18" charset="0"/>
                <a:cs typeface="Times New Roman" panose="02020603050405020304" pitchFamily="18" charset="0"/>
              </a:rPr>
              <a:t>Kiểm</a:t>
            </a:r>
            <a:r>
              <a:rPr lang="en-US" sz="2900" spc="-50" dirty="0">
                <a:latin typeface="Times New Roman" panose="02020603050405020304" pitchFamily="18" charset="0"/>
                <a:cs typeface="Times New Roman" panose="02020603050405020304" pitchFamily="18" charset="0"/>
              </a:rPr>
              <a:t> </a:t>
            </a:r>
            <a:r>
              <a:rPr lang="en-US" sz="2900" spc="-50" dirty="0" err="1">
                <a:latin typeface="Times New Roman" panose="02020603050405020304" pitchFamily="18" charset="0"/>
                <a:cs typeface="Times New Roman" panose="02020603050405020304" pitchFamily="18" charset="0"/>
              </a:rPr>
              <a:t>thử</a:t>
            </a:r>
            <a:endParaRPr lang="en-US" sz="2900" spc="-5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7549279-56C9-F864-14D3-C184B2FFB1ED}"/>
              </a:ext>
            </a:extLst>
          </p:cNvPr>
          <p:cNvPicPr>
            <a:picLocks noChangeAspect="1"/>
          </p:cNvPicPr>
          <p:nvPr/>
        </p:nvPicPr>
        <p:blipFill>
          <a:blip r:embed="rId2"/>
          <a:stretch>
            <a:fillRect/>
          </a:stretch>
        </p:blipFill>
        <p:spPr>
          <a:xfrm>
            <a:off x="759020" y="1321151"/>
            <a:ext cx="3141210" cy="2709294"/>
          </a:xfrm>
          <a:prstGeom prst="rect">
            <a:avLst/>
          </a:prstGeom>
        </p:spPr>
      </p:pic>
      <p:pic>
        <p:nvPicPr>
          <p:cNvPr id="7" name="Picture 6">
            <a:extLst>
              <a:ext uri="{FF2B5EF4-FFF2-40B4-BE49-F238E27FC236}">
                <a16:creationId xmlns:a16="http://schemas.microsoft.com/office/drawing/2014/main" id="{1E30F912-9EB0-1783-B9A4-C83517BC3FD8}"/>
              </a:ext>
            </a:extLst>
          </p:cNvPr>
          <p:cNvPicPr>
            <a:picLocks noChangeAspect="1"/>
          </p:cNvPicPr>
          <p:nvPr/>
        </p:nvPicPr>
        <p:blipFill>
          <a:blip r:embed="rId3"/>
          <a:stretch>
            <a:fillRect/>
          </a:stretch>
        </p:blipFill>
        <p:spPr>
          <a:xfrm>
            <a:off x="4567683" y="1321151"/>
            <a:ext cx="3518564" cy="2709294"/>
          </a:xfrm>
          <a:prstGeom prst="rect">
            <a:avLst/>
          </a:prstGeom>
        </p:spPr>
      </p:pic>
      <p:sp>
        <p:nvSpPr>
          <p:cNvPr id="13" name="TextBox 12">
            <a:extLst>
              <a:ext uri="{FF2B5EF4-FFF2-40B4-BE49-F238E27FC236}">
                <a16:creationId xmlns:a16="http://schemas.microsoft.com/office/drawing/2014/main" id="{9D2DE6B9-364C-76F4-2811-8FDA6FA4A9A4}"/>
              </a:ext>
            </a:extLst>
          </p:cNvPr>
          <p:cNvSpPr txBox="1"/>
          <p:nvPr/>
        </p:nvSpPr>
        <p:spPr>
          <a:xfrm>
            <a:off x="4885152" y="4050593"/>
            <a:ext cx="2883626" cy="307777"/>
          </a:xfrm>
          <a:prstGeom prst="rect">
            <a:avLst/>
          </a:prstGeom>
          <a:noFill/>
        </p:spPr>
        <p:txBody>
          <a:bodyPr wrap="square">
            <a:spAutoFit/>
          </a:bodyPr>
          <a:lstStyle/>
          <a:p>
            <a:r>
              <a:rPr lang="en-US" sz="1400" dirty="0" err="1">
                <a:latin typeface="Times New Roman" panose="02020603050405020304" pitchFamily="18" charset="0"/>
                <a:cs typeface="Times New Roman" panose="02020603050405020304" pitchFamily="18" charset="0"/>
              </a:rPr>
              <a:t>Mạch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điều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khiển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hoàn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thiện</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mặt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sau</a:t>
            </a:r>
            <a:endParaRPr lang="en-US" sz="1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4B8A5FFC-2ADC-4B3D-F37F-3080EF22CD0C}"/>
              </a:ext>
            </a:extLst>
          </p:cNvPr>
          <p:cNvSpPr txBox="1"/>
          <p:nvPr/>
        </p:nvSpPr>
        <p:spPr>
          <a:xfrm>
            <a:off x="794508" y="4050593"/>
            <a:ext cx="3070234" cy="307777"/>
          </a:xfrm>
          <a:prstGeom prst="rect">
            <a:avLst/>
          </a:prstGeom>
          <a:noFill/>
        </p:spPr>
        <p:txBody>
          <a:bodyPr wrap="square">
            <a:spAutoFit/>
          </a:bodyPr>
          <a:lstStyle/>
          <a:p>
            <a:r>
              <a:rPr lang="vi-VN" sz="1400" dirty="0">
                <a:latin typeface="Times New Roman" panose="02020603050405020304" pitchFamily="18" charset="0"/>
                <a:cs typeface="Times New Roman" panose="02020603050405020304" pitchFamily="18" charset="0"/>
              </a:rPr>
              <a:t>Mạch điều khiển hoàn thiện - mặt trước</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6404" y="274320"/>
            <a:ext cx="7269480" cy="994171"/>
          </a:xfrm>
        </p:spPr>
        <p:txBody>
          <a:bodyPr>
            <a:normAutofit/>
          </a:bodyPr>
          <a:lstStyle/>
          <a:p>
            <a:r>
              <a:rPr lang="vi-VN" dirty="0">
                <a:latin typeface="Times New Roman" panose="02020603050405020304" pitchFamily="18" charset="0"/>
                <a:cs typeface="Times New Roman" panose="02020603050405020304" pitchFamily="18" charset="0"/>
              </a:rPr>
              <a:t>Chương 1: Tổng quan - Tính thực tiễn</a:t>
            </a:r>
          </a:p>
        </p:txBody>
      </p:sp>
      <p:sp>
        <p:nvSpPr>
          <p:cNvPr id="15" name="Content Placeholder 2"/>
          <p:cNvSpPr>
            <a:spLocks noGrp="1"/>
          </p:cNvSpPr>
          <p:nvPr>
            <p:ph idx="1"/>
          </p:nvPr>
        </p:nvSpPr>
        <p:spPr>
          <a:xfrm>
            <a:off x="946404" y="1371600"/>
            <a:ext cx="6446520" cy="3263502"/>
          </a:xfrm>
        </p:spPr>
        <p:txBody>
          <a:bodyPr>
            <a:normAutofit/>
          </a:bodyPr>
          <a:lstStyle/>
          <a:p>
            <a:pPr marL="0" indent="0">
              <a:buNone/>
            </a:pPr>
            <a:r>
              <a:rPr lang="vi-VN" dirty="0">
                <a:latin typeface="Times New Roman" panose="02020603050405020304" pitchFamily="18" charset="0"/>
                <a:cs typeface="Times New Roman" panose="02020603050405020304" pitchFamily="18" charset="0"/>
              </a:rPr>
              <a:t>Đề tài xuất phát từ thực tế nhu cầu theo dõi sức khỏe cá nhân ngày càng cấp thiết trong bối cảnh công việc căng thẳng, môi trường ô nhiễm và chất lượng giấc ngủ của nhiều nhóm dân cư – đặc biệt là người trẻ và người cao tuổi – đang suy giảm nghiêm trọng, kéo theo các hệ lụy tiêu cực về thể chất và tinh thần . Hầu hết các giải pháp giám sát giấc ngủ hiện nay vẫn phụ thuộc vào thiết bị chuyên dụng có chi phí cao hoặc cần hạ tầng y tế phức tạp, khó triển khai đại trà và không đảm bảo khả năng hỗ trợ khẩn cấp trong lúc ngủ . Vì vậy, đề tài nhằm nghiên cứu, thiết kế và chế tạo một thiết bị thông minh nhỏ gọn, tích hợp khả năng ghi nhận các chỉ số sinh học cơ bản (nhịp tim, nồng độ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trong máu, chuyển động), tính toán thời gian ngủ, năng lượng cơ thể tiêu hao và định vị người dùng qua GPS. Việc phát triển thiết bị này không chỉ làm giảm gánh nặng cho hệ thống y tế, mà còn góp phần nâng cao ý thức cộng đồng về chăm sóc sức khỏe chủ động và sớm, qua đó cải thiện chất lượng cuộc sống trong thời đại số hóa .</a:t>
            </a:r>
          </a:p>
        </p:txBody>
      </p:sp>
      <p:sp>
        <p:nvSpPr>
          <p:cNvPr id="35" name="Rectangle 34">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731549" y="100685"/>
            <a:ext cx="7617326" cy="864393"/>
          </a:xfrm>
        </p:spPr>
        <p:txBody>
          <a:bodyPr vert="horz" lIns="91440" tIns="45720" rIns="91440" bIns="45720" rtlCol="0" anchor="b">
            <a:normAutofit/>
          </a:bodyPr>
          <a:lstStyle/>
          <a:p>
            <a:pPr defTabSz="914400">
              <a:lnSpc>
                <a:spcPct val="85000"/>
              </a:lnSpc>
            </a:pPr>
            <a:r>
              <a:rPr lang="en-US" sz="2900" spc="-50" dirty="0" err="1">
                <a:latin typeface="Times New Roman" panose="02020603050405020304" pitchFamily="18" charset="0"/>
                <a:cs typeface="Times New Roman" panose="02020603050405020304" pitchFamily="18" charset="0"/>
              </a:rPr>
              <a:t>Chương</a:t>
            </a:r>
            <a:r>
              <a:rPr lang="en-US" sz="2900" spc="-50" dirty="0">
                <a:latin typeface="Times New Roman" panose="02020603050405020304" pitchFamily="18" charset="0"/>
                <a:cs typeface="Times New Roman" panose="02020603050405020304" pitchFamily="18" charset="0"/>
              </a:rPr>
              <a:t> 3: </a:t>
            </a:r>
            <a:r>
              <a:rPr lang="en-US" sz="2900" spc="-50" dirty="0" err="1">
                <a:latin typeface="Times New Roman" panose="02020603050405020304" pitchFamily="18" charset="0"/>
                <a:cs typeface="Times New Roman" panose="02020603050405020304" pitchFamily="18" charset="0"/>
              </a:rPr>
              <a:t>Thiết</a:t>
            </a:r>
            <a:r>
              <a:rPr lang="en-US" sz="2900" spc="-50" dirty="0">
                <a:latin typeface="Times New Roman" panose="02020603050405020304" pitchFamily="18" charset="0"/>
                <a:cs typeface="Times New Roman" panose="02020603050405020304" pitchFamily="18" charset="0"/>
              </a:rPr>
              <a:t> </a:t>
            </a:r>
            <a:r>
              <a:rPr lang="en-US" sz="2900" spc="-50" dirty="0" err="1">
                <a:latin typeface="Times New Roman" panose="02020603050405020304" pitchFamily="18" charset="0"/>
                <a:cs typeface="Times New Roman" panose="02020603050405020304" pitchFamily="18" charset="0"/>
              </a:rPr>
              <a:t>kế</a:t>
            </a:r>
            <a:r>
              <a:rPr lang="en-US" sz="2900" spc="-50" dirty="0">
                <a:latin typeface="Times New Roman" panose="02020603050405020304" pitchFamily="18" charset="0"/>
                <a:cs typeface="Times New Roman" panose="02020603050405020304" pitchFamily="18" charset="0"/>
              </a:rPr>
              <a:t> &amp; </a:t>
            </a:r>
            <a:r>
              <a:rPr lang="en-US" sz="2900" spc="-50" dirty="0" err="1">
                <a:latin typeface="Times New Roman" panose="02020603050405020304" pitchFamily="18" charset="0"/>
                <a:cs typeface="Times New Roman" panose="02020603050405020304" pitchFamily="18" charset="0"/>
              </a:rPr>
              <a:t>Thi</a:t>
            </a:r>
            <a:r>
              <a:rPr lang="en-US" sz="2900" spc="-50" dirty="0">
                <a:latin typeface="Times New Roman" panose="02020603050405020304" pitchFamily="18" charset="0"/>
                <a:cs typeface="Times New Roman" panose="02020603050405020304" pitchFamily="18" charset="0"/>
              </a:rPr>
              <a:t> </a:t>
            </a:r>
            <a:r>
              <a:rPr lang="en-US" sz="2900" spc="-50" dirty="0" err="1">
                <a:latin typeface="Times New Roman" panose="02020603050405020304" pitchFamily="18" charset="0"/>
                <a:cs typeface="Times New Roman" panose="02020603050405020304" pitchFamily="18" charset="0"/>
              </a:rPr>
              <a:t>công</a:t>
            </a:r>
            <a:r>
              <a:rPr lang="en-US" sz="2900" spc="-50" dirty="0">
                <a:latin typeface="Times New Roman" panose="02020603050405020304" pitchFamily="18" charset="0"/>
                <a:cs typeface="Times New Roman" panose="02020603050405020304" pitchFamily="18" charset="0"/>
              </a:rPr>
              <a:t> - </a:t>
            </a:r>
            <a:r>
              <a:rPr lang="en-US" sz="2900" spc="-50" dirty="0" err="1">
                <a:latin typeface="Times New Roman" panose="02020603050405020304" pitchFamily="18" charset="0"/>
                <a:cs typeface="Times New Roman" panose="02020603050405020304" pitchFamily="18" charset="0"/>
              </a:rPr>
              <a:t>Sản</a:t>
            </a:r>
            <a:r>
              <a:rPr lang="en-US" sz="2900" spc="-50" dirty="0">
                <a:latin typeface="Times New Roman" panose="02020603050405020304" pitchFamily="18" charset="0"/>
                <a:cs typeface="Times New Roman" panose="02020603050405020304" pitchFamily="18" charset="0"/>
              </a:rPr>
              <a:t> </a:t>
            </a:r>
            <a:r>
              <a:rPr lang="en-US" sz="2900" spc="-50" dirty="0" err="1">
                <a:latin typeface="Times New Roman" panose="02020603050405020304" pitchFamily="18" charset="0"/>
                <a:cs typeface="Times New Roman" panose="02020603050405020304" pitchFamily="18" charset="0"/>
              </a:rPr>
              <a:t>phẩm</a:t>
            </a:r>
            <a:r>
              <a:rPr lang="en-US" sz="2900" spc="-50" dirty="0">
                <a:latin typeface="Times New Roman" panose="02020603050405020304" pitchFamily="18" charset="0"/>
                <a:cs typeface="Times New Roman" panose="02020603050405020304" pitchFamily="18" charset="0"/>
              </a:rPr>
              <a:t> </a:t>
            </a:r>
            <a:r>
              <a:rPr lang="en-US" sz="2900" spc="-50" dirty="0" err="1">
                <a:latin typeface="Times New Roman" panose="02020603050405020304" pitchFamily="18" charset="0"/>
                <a:cs typeface="Times New Roman" panose="02020603050405020304" pitchFamily="18" charset="0"/>
              </a:rPr>
              <a:t>hoàn</a:t>
            </a:r>
            <a:r>
              <a:rPr lang="en-US" sz="2900" spc="-50" dirty="0">
                <a:latin typeface="Times New Roman" panose="02020603050405020304" pitchFamily="18" charset="0"/>
                <a:cs typeface="Times New Roman" panose="02020603050405020304" pitchFamily="18" charset="0"/>
              </a:rPr>
              <a:t> </a:t>
            </a:r>
            <a:r>
              <a:rPr lang="en-US" sz="2900" spc="-50" dirty="0" err="1">
                <a:latin typeface="Times New Roman" panose="02020603050405020304" pitchFamily="18" charset="0"/>
                <a:cs typeface="Times New Roman" panose="02020603050405020304" pitchFamily="18" charset="0"/>
              </a:rPr>
              <a:t>thiện</a:t>
            </a:r>
            <a:endParaRPr lang="en-US" sz="2900" spc="-5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97E6D84-E1B4-F9A2-580C-9052D5F4500E}"/>
              </a:ext>
            </a:extLst>
          </p:cNvPr>
          <p:cNvPicPr>
            <a:picLocks noChangeAspect="1"/>
          </p:cNvPicPr>
          <p:nvPr/>
        </p:nvPicPr>
        <p:blipFill>
          <a:blip r:embed="rId2"/>
          <a:stretch>
            <a:fillRect/>
          </a:stretch>
        </p:blipFill>
        <p:spPr>
          <a:xfrm>
            <a:off x="826462" y="965078"/>
            <a:ext cx="3495863" cy="2709294"/>
          </a:xfrm>
          <a:prstGeom prst="rect">
            <a:avLst/>
          </a:prstGeom>
        </p:spPr>
      </p:pic>
      <p:pic>
        <p:nvPicPr>
          <p:cNvPr id="9" name="Picture 8">
            <a:extLst>
              <a:ext uri="{FF2B5EF4-FFF2-40B4-BE49-F238E27FC236}">
                <a16:creationId xmlns:a16="http://schemas.microsoft.com/office/drawing/2014/main" id="{07A41015-42F8-3423-4BA4-3697229A6232}"/>
              </a:ext>
            </a:extLst>
          </p:cNvPr>
          <p:cNvPicPr>
            <a:picLocks noChangeAspect="1"/>
          </p:cNvPicPr>
          <p:nvPr/>
        </p:nvPicPr>
        <p:blipFill>
          <a:blip r:embed="rId3"/>
          <a:stretch>
            <a:fillRect/>
          </a:stretch>
        </p:blipFill>
        <p:spPr>
          <a:xfrm>
            <a:off x="4572000" y="1295484"/>
            <a:ext cx="3590776" cy="2378888"/>
          </a:xfrm>
          <a:prstGeom prst="rect">
            <a:avLst/>
          </a:prstGeom>
        </p:spPr>
      </p:pic>
      <p:sp>
        <p:nvSpPr>
          <p:cNvPr id="11" name="TextBox 10">
            <a:extLst>
              <a:ext uri="{FF2B5EF4-FFF2-40B4-BE49-F238E27FC236}">
                <a16:creationId xmlns:a16="http://schemas.microsoft.com/office/drawing/2014/main" id="{212CDCA5-88C3-129E-85C2-A407A896FE2D}"/>
              </a:ext>
            </a:extLst>
          </p:cNvPr>
          <p:cNvSpPr txBox="1"/>
          <p:nvPr/>
        </p:nvSpPr>
        <p:spPr>
          <a:xfrm>
            <a:off x="1460799" y="3700163"/>
            <a:ext cx="2227188" cy="307777"/>
          </a:xfrm>
          <a:prstGeom prst="rect">
            <a:avLst/>
          </a:prstGeom>
          <a:noFill/>
        </p:spPr>
        <p:txBody>
          <a:bodyPr wrap="square">
            <a:spAutoFit/>
          </a:bodyPr>
          <a:lstStyle/>
          <a:p>
            <a:r>
              <a:rPr lang="en-US" sz="1400" dirty="0" err="1">
                <a:latin typeface="Times New Roman" panose="02020603050405020304" pitchFamily="18" charset="0"/>
                <a:cs typeface="Times New Roman" panose="02020603050405020304" pitchFamily="18" charset="0"/>
              </a:rPr>
              <a:t>Lắp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đặt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mạch</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vào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trong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hộp</a:t>
            </a:r>
            <a:endParaRPr lang="en-US" sz="14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AD05A6F4-2E4D-8B86-B4FE-2513E78BD21B}"/>
              </a:ext>
            </a:extLst>
          </p:cNvPr>
          <p:cNvSpPr txBox="1"/>
          <p:nvPr/>
        </p:nvSpPr>
        <p:spPr>
          <a:xfrm>
            <a:off x="5441188" y="3700163"/>
            <a:ext cx="1852400" cy="307777"/>
          </a:xfrm>
          <a:prstGeom prst="rect">
            <a:avLst/>
          </a:prstGeom>
          <a:noFill/>
        </p:spPr>
        <p:txBody>
          <a:bodyPr wrap="square">
            <a:spAutoFit/>
          </a:bodyPr>
          <a:lstStyle/>
          <a:p>
            <a:r>
              <a:rPr lang="en-US" sz="1400" dirty="0" err="1">
                <a:latin typeface="Times New Roman" panose="02020603050405020304" pitchFamily="18" charset="0"/>
                <a:cs typeface="Times New Roman" panose="02020603050405020304" pitchFamily="18" charset="0"/>
              </a:rPr>
              <a:t>Sản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phẩm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hoàn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chỉnh</a:t>
            </a:r>
            <a:r>
              <a:rPr lang="en-US" sz="1400"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a:extLst>
            <a:ext uri="{FF2B5EF4-FFF2-40B4-BE49-F238E27FC236}">
              <a16:creationId xmlns:a16="http://schemas.microsoft.com/office/drawing/2014/main" id="{8E58DBB9-5CFA-BDB0-17AB-891810BE03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53172D-801E-9A40-BF8D-519CF78CD4EB}"/>
              </a:ext>
            </a:extLst>
          </p:cNvPr>
          <p:cNvSpPr>
            <a:spLocks noGrp="1"/>
          </p:cNvSpPr>
          <p:nvPr>
            <p:ph type="title"/>
          </p:nvPr>
        </p:nvSpPr>
        <p:spPr>
          <a:xfrm>
            <a:off x="946404" y="-326454"/>
            <a:ext cx="7269480" cy="994172"/>
          </a:xfrm>
        </p:spPr>
        <p:txBody>
          <a:bodyPr vert="horz" lIns="91440" tIns="45720" rIns="91440" bIns="45720" rtlCol="0" anchor="b">
            <a:normAutofit/>
          </a:bodyPr>
          <a:lstStyle/>
          <a:p>
            <a:pPr algn="just" defTabSz="914400">
              <a:lnSpc>
                <a:spcPct val="85000"/>
              </a:lnSpc>
            </a:pPr>
            <a:r>
              <a:rPr lang="en-US" sz="2600" kern="1200" spc="-50" baseline="0" dirty="0" err="1">
                <a:solidFill>
                  <a:schemeClr val="tx1"/>
                </a:solidFill>
                <a:latin typeface="Times New Roman" panose="02020603050405020304" pitchFamily="18" charset="0"/>
                <a:cs typeface="Times New Roman" panose="02020603050405020304" pitchFamily="18" charset="0"/>
              </a:rPr>
              <a:t>Chương</a:t>
            </a:r>
            <a:r>
              <a:rPr lang="en-US" sz="2600" kern="1200" spc="-50" baseline="0" dirty="0">
                <a:solidFill>
                  <a:schemeClr val="tx1"/>
                </a:solidFill>
                <a:latin typeface="Times New Roman" panose="02020603050405020304" pitchFamily="18" charset="0"/>
                <a:cs typeface="Times New Roman" panose="02020603050405020304" pitchFamily="18" charset="0"/>
              </a:rPr>
              <a:t> 3: </a:t>
            </a:r>
            <a:r>
              <a:rPr lang="en-US" sz="2600" kern="1200" spc="-50" baseline="0" dirty="0" err="1">
                <a:solidFill>
                  <a:schemeClr val="tx1"/>
                </a:solidFill>
                <a:latin typeface="Times New Roman" panose="02020603050405020304" pitchFamily="18" charset="0"/>
                <a:cs typeface="Times New Roman" panose="02020603050405020304" pitchFamily="18" charset="0"/>
              </a:rPr>
              <a:t>Thiết</a:t>
            </a:r>
            <a:r>
              <a:rPr lang="en-US" sz="2600" kern="1200" spc="-50" baseline="0" dirty="0">
                <a:solidFill>
                  <a:schemeClr val="tx1"/>
                </a:solidFill>
                <a:latin typeface="Times New Roman" panose="02020603050405020304" pitchFamily="18" charset="0"/>
                <a:cs typeface="Times New Roman" panose="02020603050405020304" pitchFamily="18" charset="0"/>
              </a:rPr>
              <a:t> </a:t>
            </a:r>
            <a:r>
              <a:rPr lang="en-US" sz="2600" kern="1200" spc="-50" baseline="0" dirty="0" err="1">
                <a:solidFill>
                  <a:schemeClr val="tx1"/>
                </a:solidFill>
                <a:latin typeface="Times New Roman" panose="02020603050405020304" pitchFamily="18" charset="0"/>
                <a:cs typeface="Times New Roman" panose="02020603050405020304" pitchFamily="18" charset="0"/>
              </a:rPr>
              <a:t>kế</a:t>
            </a:r>
            <a:r>
              <a:rPr lang="en-US" sz="2600" kern="1200" spc="-50" baseline="0" dirty="0">
                <a:solidFill>
                  <a:schemeClr val="tx1"/>
                </a:solidFill>
                <a:latin typeface="Times New Roman" panose="02020603050405020304" pitchFamily="18" charset="0"/>
                <a:cs typeface="Times New Roman" panose="02020603050405020304" pitchFamily="18" charset="0"/>
              </a:rPr>
              <a:t> &amp; </a:t>
            </a:r>
            <a:r>
              <a:rPr lang="en-US" sz="2600" kern="1200" spc="-50" baseline="0" dirty="0" err="1">
                <a:solidFill>
                  <a:schemeClr val="tx1"/>
                </a:solidFill>
                <a:latin typeface="Times New Roman" panose="02020603050405020304" pitchFamily="18" charset="0"/>
                <a:cs typeface="Times New Roman" panose="02020603050405020304" pitchFamily="18" charset="0"/>
              </a:rPr>
              <a:t>Thi</a:t>
            </a:r>
            <a:r>
              <a:rPr lang="en-US" sz="2600" kern="1200" spc="-50" baseline="0" dirty="0">
                <a:solidFill>
                  <a:schemeClr val="tx1"/>
                </a:solidFill>
                <a:latin typeface="Times New Roman" panose="02020603050405020304" pitchFamily="18" charset="0"/>
                <a:cs typeface="Times New Roman" panose="02020603050405020304" pitchFamily="18" charset="0"/>
              </a:rPr>
              <a:t> </a:t>
            </a:r>
            <a:r>
              <a:rPr lang="en-US" sz="2600" kern="1200" spc="-50" baseline="0" dirty="0" err="1">
                <a:solidFill>
                  <a:schemeClr val="tx1"/>
                </a:solidFill>
                <a:latin typeface="Times New Roman" panose="02020603050405020304" pitchFamily="18" charset="0"/>
                <a:cs typeface="Times New Roman" panose="02020603050405020304" pitchFamily="18" charset="0"/>
              </a:rPr>
              <a:t>công</a:t>
            </a:r>
            <a:r>
              <a:rPr lang="en-US" sz="2600" kern="1200" spc="-50" baseline="0" dirty="0">
                <a:solidFill>
                  <a:schemeClr val="tx1"/>
                </a:solidFill>
                <a:latin typeface="Times New Roman" panose="02020603050405020304" pitchFamily="18" charset="0"/>
                <a:cs typeface="Times New Roman" panose="02020603050405020304" pitchFamily="18" charset="0"/>
              </a:rPr>
              <a:t> - Lưu </a:t>
            </a:r>
            <a:r>
              <a:rPr lang="en-US" sz="2600" kern="1200" spc="-50" baseline="0" dirty="0" err="1">
                <a:solidFill>
                  <a:schemeClr val="tx1"/>
                </a:solidFill>
                <a:latin typeface="Times New Roman" panose="02020603050405020304" pitchFamily="18" charset="0"/>
                <a:cs typeface="Times New Roman" panose="02020603050405020304" pitchFamily="18" charset="0"/>
              </a:rPr>
              <a:t>đồ</a:t>
            </a:r>
            <a:r>
              <a:rPr lang="en-US" sz="2600" kern="1200" spc="-50" baseline="0" dirty="0">
                <a:solidFill>
                  <a:schemeClr val="tx1"/>
                </a:solidFill>
                <a:latin typeface="Times New Roman" panose="02020603050405020304" pitchFamily="18" charset="0"/>
                <a:cs typeface="Times New Roman" panose="02020603050405020304" pitchFamily="18" charset="0"/>
              </a:rPr>
              <a:t> </a:t>
            </a:r>
            <a:r>
              <a:rPr lang="en-US" sz="2600" kern="1200" spc="-50" baseline="0" dirty="0" err="1">
                <a:solidFill>
                  <a:schemeClr val="tx1"/>
                </a:solidFill>
                <a:latin typeface="Times New Roman" panose="02020603050405020304" pitchFamily="18" charset="0"/>
                <a:cs typeface="Times New Roman" panose="02020603050405020304" pitchFamily="18" charset="0"/>
              </a:rPr>
              <a:t>thuật</a:t>
            </a:r>
            <a:r>
              <a:rPr lang="en-US" sz="2600" kern="1200" spc="-50" baseline="0" dirty="0">
                <a:solidFill>
                  <a:schemeClr val="tx1"/>
                </a:solidFill>
                <a:latin typeface="Times New Roman" panose="02020603050405020304" pitchFamily="18" charset="0"/>
                <a:cs typeface="Times New Roman" panose="02020603050405020304" pitchFamily="18" charset="0"/>
              </a:rPr>
              <a:t> </a:t>
            </a:r>
            <a:r>
              <a:rPr lang="en-US" sz="2600" kern="1200" spc="-50" baseline="0" dirty="0" err="1">
                <a:solidFill>
                  <a:schemeClr val="tx1"/>
                </a:solidFill>
                <a:latin typeface="Times New Roman" panose="02020603050405020304" pitchFamily="18" charset="0"/>
                <a:cs typeface="Times New Roman" panose="02020603050405020304" pitchFamily="18" charset="0"/>
              </a:rPr>
              <a:t>toán</a:t>
            </a:r>
            <a:endParaRPr lang="en-US" sz="2600" kern="1200" spc="-50" baseline="0" dirty="0">
              <a:solidFill>
                <a:schemeClr val="tx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E391C831-3AE1-2812-A87C-2BC4E7F464C7}"/>
              </a:ext>
            </a:extLst>
          </p:cNvPr>
          <p:cNvSpPr/>
          <p:nvPr/>
        </p:nvSpPr>
        <p:spPr>
          <a:xfrm>
            <a:off x="0" y="920751"/>
            <a:ext cx="8458200" cy="422275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350644D-E42E-E65F-37A6-BD118DAE5B7E}"/>
              </a:ext>
            </a:extLst>
          </p:cNvPr>
          <p:cNvPicPr>
            <a:picLocks noChangeAspect="1"/>
          </p:cNvPicPr>
          <p:nvPr/>
        </p:nvPicPr>
        <p:blipFill>
          <a:blip r:embed="rId2"/>
          <a:stretch>
            <a:fillRect/>
          </a:stretch>
        </p:blipFill>
        <p:spPr>
          <a:xfrm>
            <a:off x="438150" y="1147245"/>
            <a:ext cx="2517377" cy="3918098"/>
          </a:xfrm>
          <a:prstGeom prst="rect">
            <a:avLst/>
          </a:prstGeom>
        </p:spPr>
      </p:pic>
      <p:pic>
        <p:nvPicPr>
          <p:cNvPr id="10" name="Picture 9">
            <a:extLst>
              <a:ext uri="{FF2B5EF4-FFF2-40B4-BE49-F238E27FC236}">
                <a16:creationId xmlns:a16="http://schemas.microsoft.com/office/drawing/2014/main" id="{E3D7C961-B10D-45C9-EA64-51EC2C2E06D1}"/>
              </a:ext>
            </a:extLst>
          </p:cNvPr>
          <p:cNvPicPr>
            <a:picLocks noChangeAspect="1"/>
          </p:cNvPicPr>
          <p:nvPr/>
        </p:nvPicPr>
        <p:blipFill>
          <a:blip r:embed="rId3"/>
          <a:stretch>
            <a:fillRect/>
          </a:stretch>
        </p:blipFill>
        <p:spPr>
          <a:xfrm>
            <a:off x="3345543" y="1191042"/>
            <a:ext cx="1982107" cy="3811746"/>
          </a:xfrm>
          <a:prstGeom prst="rect">
            <a:avLst/>
          </a:prstGeom>
        </p:spPr>
      </p:pic>
      <p:pic>
        <p:nvPicPr>
          <p:cNvPr id="4" name="Picture 3">
            <a:extLst>
              <a:ext uri="{FF2B5EF4-FFF2-40B4-BE49-F238E27FC236}">
                <a16:creationId xmlns:a16="http://schemas.microsoft.com/office/drawing/2014/main" id="{14AFD6A2-C771-4EDF-2108-8140861FACBC}"/>
              </a:ext>
            </a:extLst>
          </p:cNvPr>
          <p:cNvPicPr>
            <a:picLocks noChangeAspect="1"/>
          </p:cNvPicPr>
          <p:nvPr/>
        </p:nvPicPr>
        <p:blipFill>
          <a:blip r:embed="rId4"/>
          <a:stretch>
            <a:fillRect/>
          </a:stretch>
        </p:blipFill>
        <p:spPr>
          <a:xfrm>
            <a:off x="5591182" y="1103686"/>
            <a:ext cx="2518786" cy="3935606"/>
          </a:xfrm>
          <a:prstGeom prst="rect">
            <a:avLst/>
          </a:prstGeom>
        </p:spPr>
      </p:pic>
      <p:sp>
        <p:nvSpPr>
          <p:cNvPr id="16" name="TextBox 15">
            <a:extLst>
              <a:ext uri="{FF2B5EF4-FFF2-40B4-BE49-F238E27FC236}">
                <a16:creationId xmlns:a16="http://schemas.microsoft.com/office/drawing/2014/main" id="{9F7F0637-9F4E-596D-4A10-C39DAF65F11A}"/>
              </a:ext>
            </a:extLst>
          </p:cNvPr>
          <p:cNvSpPr txBox="1"/>
          <p:nvPr/>
        </p:nvSpPr>
        <p:spPr>
          <a:xfrm>
            <a:off x="438150" y="1149904"/>
            <a:ext cx="909862" cy="369332"/>
          </a:xfrm>
          <a:prstGeom prst="rect">
            <a:avLst/>
          </a:prstGeom>
          <a:noFill/>
        </p:spPr>
        <p:txBody>
          <a:bodyPr wrap="square">
            <a:spAutoFit/>
          </a:bodyPr>
          <a:lstStyle/>
          <a:p>
            <a:r>
              <a:rPr lang="vi-VN" sz="900" dirty="0">
                <a:latin typeface="Times New Roman" panose="02020603050405020304" pitchFamily="18" charset="0"/>
                <a:cs typeface="Times New Roman" panose="02020603050405020304" pitchFamily="18" charset="0"/>
              </a:rPr>
              <a:t>Lưu đồ thuật toán ứng dụng</a:t>
            </a:r>
            <a:endParaRPr lang="en-US" sz="9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BF7F939A-F67D-3777-113D-184FC310D3C3}"/>
              </a:ext>
            </a:extLst>
          </p:cNvPr>
          <p:cNvSpPr txBox="1"/>
          <p:nvPr/>
        </p:nvSpPr>
        <p:spPr>
          <a:xfrm>
            <a:off x="2991977" y="1191596"/>
            <a:ext cx="909862" cy="369332"/>
          </a:xfrm>
          <a:prstGeom prst="rect">
            <a:avLst/>
          </a:prstGeom>
          <a:noFill/>
        </p:spPr>
        <p:txBody>
          <a:bodyPr wrap="square">
            <a:spAutoFit/>
          </a:bodyPr>
          <a:lstStyle/>
          <a:p>
            <a:r>
              <a:rPr lang="vi-VN" sz="900" dirty="0">
                <a:latin typeface="Times New Roman" panose="02020603050405020304" pitchFamily="18" charset="0"/>
                <a:cs typeface="Times New Roman" panose="02020603050405020304" pitchFamily="18" charset="0"/>
              </a:rPr>
              <a:t>Lưu đồ thuật toán Server</a:t>
            </a:r>
            <a:endParaRPr lang="en-US" sz="900"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2C27CD6-885D-6329-2545-A79BDBEEA9E9}"/>
              </a:ext>
            </a:extLst>
          </p:cNvPr>
          <p:cNvSpPr txBox="1"/>
          <p:nvPr/>
        </p:nvSpPr>
        <p:spPr>
          <a:xfrm>
            <a:off x="5544677" y="1165081"/>
            <a:ext cx="909862" cy="369332"/>
          </a:xfrm>
          <a:prstGeom prst="rect">
            <a:avLst/>
          </a:prstGeom>
          <a:noFill/>
        </p:spPr>
        <p:txBody>
          <a:bodyPr wrap="square">
            <a:spAutoFit/>
          </a:bodyPr>
          <a:lstStyle/>
          <a:p>
            <a:r>
              <a:rPr lang="vi-VN" sz="900" dirty="0">
                <a:latin typeface="Times New Roman" panose="02020603050405020304" pitchFamily="18" charset="0"/>
                <a:cs typeface="Times New Roman" panose="02020603050405020304" pitchFamily="18" charset="0"/>
              </a:rPr>
              <a:t>Lưu đồ thuật toán thiết bị</a:t>
            </a:r>
            <a:endParaRPr lang="en-US" sz="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2041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5982717" y="569214"/>
            <a:ext cx="2346895" cy="3031236"/>
          </a:xfrm>
        </p:spPr>
        <p:txBody>
          <a:bodyPr vert="horz" lIns="91440" tIns="45720" rIns="91440" bIns="45720" rtlCol="0" anchor="b">
            <a:normAutofit/>
          </a:bodyPr>
          <a:lstStyle/>
          <a:p>
            <a:pPr defTabSz="914400">
              <a:lnSpc>
                <a:spcPct val="85000"/>
              </a:lnSpc>
            </a:pPr>
            <a:r>
              <a:rPr lang="en-US" sz="3500" spc="-50" dirty="0" err="1">
                <a:latin typeface="Times New Roman" panose="02020603050405020304" pitchFamily="18" charset="0"/>
                <a:cs typeface="Times New Roman" panose="02020603050405020304" pitchFamily="18" charset="0"/>
              </a:rPr>
              <a:t>Chương</a:t>
            </a:r>
            <a:r>
              <a:rPr lang="en-US" sz="3500" spc="-50" dirty="0">
                <a:latin typeface="Times New Roman" panose="02020603050405020304" pitchFamily="18" charset="0"/>
                <a:cs typeface="Times New Roman" panose="02020603050405020304" pitchFamily="18" charset="0"/>
              </a:rPr>
              <a:t> 4: </a:t>
            </a:r>
            <a:r>
              <a:rPr lang="en-US" sz="3500" spc="-50" dirty="0" err="1">
                <a:latin typeface="Times New Roman" panose="02020603050405020304" pitchFamily="18" charset="0"/>
                <a:cs typeface="Times New Roman" panose="02020603050405020304" pitchFamily="18" charset="0"/>
              </a:rPr>
              <a:t>Kết</a:t>
            </a:r>
            <a:r>
              <a:rPr lang="en-US" sz="3500" spc="-50" dirty="0">
                <a:latin typeface="Times New Roman" panose="02020603050405020304" pitchFamily="18" charset="0"/>
                <a:cs typeface="Times New Roman" panose="02020603050405020304" pitchFamily="18" charset="0"/>
              </a:rPr>
              <a:t> </a:t>
            </a:r>
            <a:r>
              <a:rPr lang="en-US" sz="3500" spc="-50" dirty="0" err="1">
                <a:latin typeface="Times New Roman" panose="02020603050405020304" pitchFamily="18" charset="0"/>
                <a:cs typeface="Times New Roman" panose="02020603050405020304" pitchFamily="18" charset="0"/>
              </a:rPr>
              <a:t>quả</a:t>
            </a:r>
            <a:r>
              <a:rPr lang="en-US" sz="3500" spc="-50" dirty="0">
                <a:latin typeface="Times New Roman" panose="02020603050405020304" pitchFamily="18" charset="0"/>
                <a:cs typeface="Times New Roman" panose="02020603050405020304" pitchFamily="18" charset="0"/>
              </a:rPr>
              <a:t> &amp; </a:t>
            </a:r>
            <a:r>
              <a:rPr lang="en-US" sz="3500" spc="-50" dirty="0" err="1">
                <a:latin typeface="Times New Roman" panose="02020603050405020304" pitchFamily="18" charset="0"/>
                <a:cs typeface="Times New Roman" panose="02020603050405020304" pitchFamily="18" charset="0"/>
              </a:rPr>
              <a:t>Đánh</a:t>
            </a:r>
            <a:r>
              <a:rPr lang="en-US" sz="3500" spc="-50" dirty="0">
                <a:latin typeface="Times New Roman" panose="02020603050405020304" pitchFamily="18" charset="0"/>
                <a:cs typeface="Times New Roman" panose="02020603050405020304" pitchFamily="18" charset="0"/>
              </a:rPr>
              <a:t> </a:t>
            </a:r>
            <a:r>
              <a:rPr lang="en-US" sz="3500" spc="-50" dirty="0" err="1">
                <a:latin typeface="Times New Roman" panose="02020603050405020304" pitchFamily="18" charset="0"/>
                <a:cs typeface="Times New Roman" panose="02020603050405020304" pitchFamily="18" charset="0"/>
              </a:rPr>
              <a:t>giá</a:t>
            </a:r>
            <a:r>
              <a:rPr lang="en-US" sz="3500" spc="-50" dirty="0">
                <a:latin typeface="Times New Roman" panose="02020603050405020304" pitchFamily="18" charset="0"/>
                <a:cs typeface="Times New Roman" panose="02020603050405020304" pitchFamily="18" charset="0"/>
              </a:rPr>
              <a:t> - Phương </a:t>
            </a:r>
            <a:r>
              <a:rPr lang="en-US" sz="3500" spc="-50" dirty="0" err="1">
                <a:latin typeface="Times New Roman" panose="02020603050405020304" pitchFamily="18" charset="0"/>
                <a:cs typeface="Times New Roman" panose="02020603050405020304" pitchFamily="18" charset="0"/>
              </a:rPr>
              <a:t>pháp</a:t>
            </a:r>
            <a:r>
              <a:rPr lang="en-US" sz="3500" spc="-50" dirty="0">
                <a:latin typeface="Times New Roman" panose="02020603050405020304" pitchFamily="18" charset="0"/>
                <a:cs typeface="Times New Roman" panose="02020603050405020304" pitchFamily="18" charset="0"/>
              </a:rPr>
              <a:t> </a:t>
            </a:r>
            <a:r>
              <a:rPr lang="en-US" sz="3500" spc="-50" dirty="0" err="1">
                <a:latin typeface="Times New Roman" panose="02020603050405020304" pitchFamily="18" charset="0"/>
                <a:cs typeface="Times New Roman" panose="02020603050405020304" pitchFamily="18" charset="0"/>
              </a:rPr>
              <a:t>thử</a:t>
            </a:r>
            <a:r>
              <a:rPr lang="en-US" sz="3500" spc="-50" dirty="0">
                <a:latin typeface="Times New Roman" panose="02020603050405020304" pitchFamily="18" charset="0"/>
                <a:cs typeface="Times New Roman" panose="02020603050405020304" pitchFamily="18" charset="0"/>
              </a:rPr>
              <a:t> </a:t>
            </a:r>
            <a:r>
              <a:rPr lang="en-US" sz="3500" spc="-50" dirty="0" err="1">
                <a:latin typeface="Times New Roman" panose="02020603050405020304" pitchFamily="18" charset="0"/>
                <a:cs typeface="Times New Roman" panose="02020603050405020304" pitchFamily="18" charset="0"/>
              </a:rPr>
              <a:t>nghiệm</a:t>
            </a:r>
            <a:endParaRPr lang="en-US" sz="3500" spc="-50" dirty="0">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34B1F640-2AA4-407C-9C4F-B9E9B2A46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0"/>
            <a:ext cx="2593719" cy="3154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phone&#10;&#10;AI-generated content may be incorrect.">
            <a:extLst>
              <a:ext uri="{FF2B5EF4-FFF2-40B4-BE49-F238E27FC236}">
                <a16:creationId xmlns:a16="http://schemas.microsoft.com/office/drawing/2014/main" id="{B23A52BB-13ED-A6CD-8159-7415750D8B61}"/>
              </a:ext>
            </a:extLst>
          </p:cNvPr>
          <p:cNvPicPr>
            <a:picLocks noChangeAspect="1"/>
          </p:cNvPicPr>
          <p:nvPr/>
        </p:nvPicPr>
        <p:blipFill>
          <a:blip r:embed="rId2"/>
          <a:stretch>
            <a:fillRect/>
          </a:stretch>
        </p:blipFill>
        <p:spPr>
          <a:xfrm>
            <a:off x="732289" y="76499"/>
            <a:ext cx="1828672" cy="2689224"/>
          </a:xfrm>
          <a:prstGeom prst="rect">
            <a:avLst/>
          </a:prstGeom>
        </p:spPr>
      </p:pic>
      <p:sp>
        <p:nvSpPr>
          <p:cNvPr id="24" name="Rectangle 23">
            <a:extLst>
              <a:ext uri="{FF2B5EF4-FFF2-40B4-BE49-F238E27FC236}">
                <a16:creationId xmlns:a16="http://schemas.microsoft.com/office/drawing/2014/main" id="{F1441BE3-122D-4002-8F26-3F6D1A6CF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2065" y="0"/>
            <a:ext cx="2557445" cy="198882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846920F-C5ED-470C-A694-E08D21112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3275330"/>
            <a:ext cx="2593719" cy="1868170"/>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25E996-9949-42CB-8D40-B6D296E99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62258" y="2109470"/>
            <a:ext cx="2567252" cy="30340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screen&#10;&#10;AI-generated content may be incorrect.">
            <a:extLst>
              <a:ext uri="{FF2B5EF4-FFF2-40B4-BE49-F238E27FC236}">
                <a16:creationId xmlns:a16="http://schemas.microsoft.com/office/drawing/2014/main" id="{AAB806C7-660E-B84C-A1E9-E3FF173FAD55}"/>
              </a:ext>
            </a:extLst>
          </p:cNvPr>
          <p:cNvPicPr>
            <a:picLocks noChangeAspect="1"/>
          </p:cNvPicPr>
          <p:nvPr/>
        </p:nvPicPr>
        <p:blipFill>
          <a:blip r:embed="rId3"/>
          <a:stretch>
            <a:fillRect/>
          </a:stretch>
        </p:blipFill>
        <p:spPr>
          <a:xfrm>
            <a:off x="3307555" y="2609366"/>
            <a:ext cx="2080654" cy="2033839"/>
          </a:xfrm>
          <a:prstGeom prst="rect">
            <a:avLst/>
          </a:prstGeom>
        </p:spPr>
      </p:pic>
      <p:sp>
        <p:nvSpPr>
          <p:cNvPr id="11" name="TextBox 10">
            <a:extLst>
              <a:ext uri="{FF2B5EF4-FFF2-40B4-BE49-F238E27FC236}">
                <a16:creationId xmlns:a16="http://schemas.microsoft.com/office/drawing/2014/main" id="{4B2939F5-2929-7623-6689-2B62A030A327}"/>
              </a:ext>
            </a:extLst>
          </p:cNvPr>
          <p:cNvSpPr txBox="1"/>
          <p:nvPr/>
        </p:nvSpPr>
        <p:spPr>
          <a:xfrm>
            <a:off x="3204698" y="4608818"/>
            <a:ext cx="2282371" cy="430887"/>
          </a:xfrm>
          <a:prstGeom prst="rect">
            <a:avLst/>
          </a:prstGeom>
          <a:noFill/>
        </p:spPr>
        <p:txBody>
          <a:bodyPr wrap="square">
            <a:spAutoFit/>
          </a:bodyPr>
          <a:lstStyle/>
          <a:p>
            <a:r>
              <a:rPr lang="en-US" sz="1100" dirty="0" err="1">
                <a:latin typeface="Times New Roman" panose="02020603050405020304" pitchFamily="18" charset="0"/>
                <a:cs typeface="Times New Roman" panose="02020603050405020304" pitchFamily="18" charset="0"/>
              </a:rPr>
              <a:t>Màn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hình</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hiển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thị</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khi</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thiết</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bị</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hoạt</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động</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ổn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định</a:t>
            </a:r>
            <a:endParaRPr lang="en-US" sz="11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B54E46A4-065B-17BE-8B03-F77CF2D04861}"/>
              </a:ext>
            </a:extLst>
          </p:cNvPr>
          <p:cNvSpPr txBox="1"/>
          <p:nvPr/>
        </p:nvSpPr>
        <p:spPr>
          <a:xfrm>
            <a:off x="654248" y="2689594"/>
            <a:ext cx="2166709" cy="430887"/>
          </a:xfrm>
          <a:prstGeom prst="rect">
            <a:avLst/>
          </a:prstGeom>
          <a:noFill/>
        </p:spPr>
        <p:txBody>
          <a:bodyPr wrap="square">
            <a:spAutoFit/>
          </a:bodyPr>
          <a:lstStyle/>
          <a:p>
            <a:r>
              <a:rPr lang="en-US" sz="1100" dirty="0" err="1">
                <a:latin typeface="Times New Roman" panose="02020603050405020304" pitchFamily="18" charset="0"/>
                <a:cs typeface="Times New Roman" panose="02020603050405020304" pitchFamily="18" charset="0"/>
              </a:rPr>
              <a:t>Màn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hình</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trên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ứng</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dụng</a:t>
            </a:r>
            <a:r>
              <a:rPr lang="en-US" sz="1100" dirty="0">
                <a:latin typeface="Times New Roman" panose="02020603050405020304" pitchFamily="18" charset="0"/>
                <a:cs typeface="Times New Roman" panose="02020603050405020304" pitchFamily="18" charset="0"/>
              </a:rPr>
              <a:t> di </a:t>
            </a:r>
            <a:r>
              <a:rPr lang="en-US" sz="1100" dirty="0" err="1">
                <a:latin typeface="Times New Roman" panose="02020603050405020304" pitchFamily="18" charset="0"/>
                <a:cs typeface="Times New Roman" panose="02020603050405020304" pitchFamily="18" charset="0"/>
              </a:rPr>
              <a:t>động</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khi</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thiết</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bị</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hoạt</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động</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ổn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định</a:t>
            </a:r>
            <a:endParaRPr lang="en-US" sz="1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54C70E2-B81C-49FD-87AB-36A4F9CAC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5982717" y="569214"/>
            <a:ext cx="2346895" cy="3031236"/>
          </a:xfrm>
        </p:spPr>
        <p:txBody>
          <a:bodyPr vert="horz" lIns="91440" tIns="45720" rIns="91440" bIns="45720" rtlCol="0" anchor="b">
            <a:normAutofit/>
          </a:bodyPr>
          <a:lstStyle/>
          <a:p>
            <a:pPr defTabSz="914400">
              <a:lnSpc>
                <a:spcPct val="85000"/>
              </a:lnSpc>
            </a:pPr>
            <a:r>
              <a:rPr lang="en-US" sz="3600" spc="-50">
                <a:latin typeface="Times New Roman" panose="02020603050405020304" pitchFamily="18" charset="0"/>
                <a:cs typeface="Times New Roman" panose="02020603050405020304" pitchFamily="18" charset="0"/>
              </a:rPr>
              <a:t>Chương 4: Kết quả &amp; Đánh giá - Kết quả đo lường</a:t>
            </a:r>
          </a:p>
        </p:txBody>
      </p:sp>
      <p:pic>
        <p:nvPicPr>
          <p:cNvPr id="7" name="Picture 6">
            <a:extLst>
              <a:ext uri="{FF2B5EF4-FFF2-40B4-BE49-F238E27FC236}">
                <a16:creationId xmlns:a16="http://schemas.microsoft.com/office/drawing/2014/main" id="{61324BBF-423F-C7A5-6D9E-4CB9C0FDE4AE}"/>
              </a:ext>
            </a:extLst>
          </p:cNvPr>
          <p:cNvPicPr>
            <a:picLocks noChangeAspect="1"/>
          </p:cNvPicPr>
          <p:nvPr/>
        </p:nvPicPr>
        <p:blipFill>
          <a:blip r:embed="rId2"/>
          <a:srcRect l="3087" t="7337" r="2401" b="2"/>
          <a:stretch>
            <a:fillRect/>
          </a:stretch>
        </p:blipFill>
        <p:spPr>
          <a:xfrm>
            <a:off x="342900" y="9"/>
            <a:ext cx="2661557" cy="4766119"/>
          </a:xfrm>
          <a:prstGeom prst="rect">
            <a:avLst/>
          </a:prstGeom>
        </p:spPr>
      </p:pic>
      <p:pic>
        <p:nvPicPr>
          <p:cNvPr id="11" name="Picture 10">
            <a:extLst>
              <a:ext uri="{FF2B5EF4-FFF2-40B4-BE49-F238E27FC236}">
                <a16:creationId xmlns:a16="http://schemas.microsoft.com/office/drawing/2014/main" id="{FB507789-0298-B99E-AE55-EDB1D7ACB82F}"/>
              </a:ext>
            </a:extLst>
          </p:cNvPr>
          <p:cNvPicPr>
            <a:picLocks noChangeAspect="1"/>
          </p:cNvPicPr>
          <p:nvPr/>
        </p:nvPicPr>
        <p:blipFill>
          <a:blip r:embed="rId3"/>
          <a:srcRect l="4" t="61674" b="-1158"/>
          <a:stretch>
            <a:fillRect/>
          </a:stretch>
        </p:blipFill>
        <p:spPr>
          <a:xfrm>
            <a:off x="3072066" y="10"/>
            <a:ext cx="2557446" cy="1980056"/>
          </a:xfrm>
          <a:prstGeom prst="rect">
            <a:avLst/>
          </a:prstGeom>
        </p:spPr>
      </p:pic>
      <p:pic>
        <p:nvPicPr>
          <p:cNvPr id="9" name="Picture 8">
            <a:extLst>
              <a:ext uri="{FF2B5EF4-FFF2-40B4-BE49-F238E27FC236}">
                <a16:creationId xmlns:a16="http://schemas.microsoft.com/office/drawing/2014/main" id="{9A4AF916-5DE7-3FD0-0FF4-131B838FAE52}"/>
              </a:ext>
            </a:extLst>
          </p:cNvPr>
          <p:cNvPicPr>
            <a:picLocks noChangeAspect="1"/>
          </p:cNvPicPr>
          <p:nvPr/>
        </p:nvPicPr>
        <p:blipFill>
          <a:blip r:embed="rId4"/>
          <a:srcRect l="5267" t="8133" r="12287" b="4305"/>
          <a:stretch>
            <a:fillRect/>
          </a:stretch>
        </p:blipFill>
        <p:spPr>
          <a:xfrm>
            <a:off x="3072066" y="2109470"/>
            <a:ext cx="2557446" cy="2656659"/>
          </a:xfrm>
          <a:prstGeom prst="rect">
            <a:avLst/>
          </a:prstGeom>
        </p:spPr>
      </p:pic>
      <p:sp>
        <p:nvSpPr>
          <p:cNvPr id="13" name="TextBox 12">
            <a:extLst>
              <a:ext uri="{FF2B5EF4-FFF2-40B4-BE49-F238E27FC236}">
                <a16:creationId xmlns:a16="http://schemas.microsoft.com/office/drawing/2014/main" id="{0C79B7B6-6223-4648-D7C5-CFB663F892EF}"/>
              </a:ext>
            </a:extLst>
          </p:cNvPr>
          <p:cNvSpPr txBox="1"/>
          <p:nvPr/>
        </p:nvSpPr>
        <p:spPr>
          <a:xfrm>
            <a:off x="292109" y="4724151"/>
            <a:ext cx="2712348" cy="430887"/>
          </a:xfrm>
          <a:prstGeom prst="rect">
            <a:avLst/>
          </a:prstGeom>
          <a:noFill/>
        </p:spPr>
        <p:txBody>
          <a:bodyPr wrap="square">
            <a:spAutoFit/>
          </a:bodyPr>
          <a:lstStyle/>
          <a:p>
            <a:r>
              <a:rPr lang="en-US" sz="1100" dirty="0">
                <a:latin typeface="Times New Roman" panose="02020603050405020304" pitchFamily="18" charset="0"/>
                <a:cs typeface="Times New Roman" panose="02020603050405020304" pitchFamily="18" charset="0"/>
              </a:rPr>
              <a:t>So </a:t>
            </a:r>
            <a:r>
              <a:rPr lang="en-US" sz="1100" dirty="0" err="1">
                <a:latin typeface="Times New Roman" panose="02020603050405020304" pitchFamily="18" charset="0"/>
                <a:cs typeface="Times New Roman" panose="02020603050405020304" pitchFamily="18" charset="0"/>
              </a:rPr>
              <a:t>sánh</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đồng</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bộ</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dữ</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liệu</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giữa</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thiết</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bị</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và</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ứng</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dụng</a:t>
            </a:r>
            <a:r>
              <a:rPr lang="en-US" sz="1100" dirty="0">
                <a:latin typeface="Times New Roman" panose="02020603050405020304" pitchFamily="18" charset="0"/>
                <a:cs typeface="Times New Roman" panose="02020603050405020304" pitchFamily="18" charset="0"/>
              </a:rPr>
              <a:t> di </a:t>
            </a:r>
            <a:r>
              <a:rPr lang="en-US" sz="1100" dirty="0" err="1">
                <a:latin typeface="Times New Roman" panose="02020603050405020304" pitchFamily="18" charset="0"/>
                <a:cs typeface="Times New Roman" panose="02020603050405020304" pitchFamily="18" charset="0"/>
              </a:rPr>
              <a:t>động</a:t>
            </a:r>
            <a:r>
              <a:rPr lang="en-US" sz="1100" dirty="0">
                <a:latin typeface="Times New Roman" panose="02020603050405020304" pitchFamily="18" charset="0"/>
                <a:cs typeface="Times New Roman" panose="02020603050405020304" pitchFamily="18" charset="0"/>
              </a:rPr>
              <a:t> </a:t>
            </a:r>
          </a:p>
        </p:txBody>
      </p:sp>
      <p:sp>
        <p:nvSpPr>
          <p:cNvPr id="15" name="TextBox 14">
            <a:extLst>
              <a:ext uri="{FF2B5EF4-FFF2-40B4-BE49-F238E27FC236}">
                <a16:creationId xmlns:a16="http://schemas.microsoft.com/office/drawing/2014/main" id="{EAB93FB9-1CD1-0233-71E6-0CB6AE726F8F}"/>
              </a:ext>
            </a:extLst>
          </p:cNvPr>
          <p:cNvSpPr txBox="1"/>
          <p:nvPr/>
        </p:nvSpPr>
        <p:spPr>
          <a:xfrm>
            <a:off x="3004456" y="4724150"/>
            <a:ext cx="2390503" cy="430887"/>
          </a:xfrm>
          <a:prstGeom prst="rect">
            <a:avLst/>
          </a:prstGeom>
          <a:noFill/>
        </p:spPr>
        <p:txBody>
          <a:bodyPr wrap="square">
            <a:spAutoFit/>
          </a:bodyPr>
          <a:lstStyle/>
          <a:p>
            <a:r>
              <a:rPr lang="en-US" sz="1100" dirty="0">
                <a:latin typeface="Times New Roman" panose="02020603050405020304" pitchFamily="18" charset="0"/>
                <a:cs typeface="Times New Roman" panose="02020603050405020304" pitchFamily="18" charset="0"/>
              </a:rPr>
              <a:t>Hiển </a:t>
            </a:r>
            <a:r>
              <a:rPr lang="en-US" sz="1100" dirty="0" err="1">
                <a:latin typeface="Times New Roman" panose="02020603050405020304" pitchFamily="18" charset="0"/>
                <a:cs typeface="Times New Roman" panose="02020603050405020304" pitchFamily="18" charset="0"/>
              </a:rPr>
              <a:t>thị</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thời</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gian</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ngủ</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theo</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các</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chỉ</a:t>
            </a:r>
            <a:r>
              <a:rPr lang="en-US" sz="1100" dirty="0">
                <a:latin typeface="Times New Roman" panose="02020603050405020304" pitchFamily="18" charset="0"/>
                <a:cs typeface="Times New Roman" panose="02020603050405020304" pitchFamily="18" charset="0"/>
              </a:rPr>
              <a:t> </a:t>
            </a:r>
            <a:r>
              <a:rPr lang="en-US" sz="1100" dirty="0" err="1">
                <a:latin typeface="Times New Roman" panose="02020603050405020304" pitchFamily="18" charset="0"/>
                <a:cs typeface="Times New Roman" panose="02020603050405020304" pitchFamily="18" charset="0"/>
              </a:rPr>
              <a:t>số</a:t>
            </a:r>
            <a:r>
              <a:rPr lang="vi-VN" sz="1100" dirty="0">
                <a:latin typeface="Times New Roman" panose="02020603050405020304" pitchFamily="18" charset="0"/>
                <a:cs typeface="Times New Roman" panose="02020603050405020304" pitchFamily="18" charset="0"/>
              </a:rPr>
              <a:t> tại ứng dụng và thiết bị</a:t>
            </a:r>
            <a:endParaRPr lang="en-US" sz="11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77832A3-8CF3-4E64-9E6A-631FA0842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758914" y="71657"/>
            <a:ext cx="7333202" cy="864393"/>
          </a:xfrm>
        </p:spPr>
        <p:txBody>
          <a:bodyPr vert="horz" lIns="91440" tIns="45720" rIns="91440" bIns="45720" rtlCol="0" anchor="b">
            <a:normAutofit/>
          </a:bodyPr>
          <a:lstStyle/>
          <a:p>
            <a:pPr defTabSz="914400">
              <a:lnSpc>
                <a:spcPct val="85000"/>
              </a:lnSpc>
            </a:pPr>
            <a:r>
              <a:rPr lang="en-US" sz="2800" spc="-50" dirty="0" err="1">
                <a:latin typeface="Times New Roman" panose="02020603050405020304" pitchFamily="18" charset="0"/>
                <a:cs typeface="Times New Roman" panose="02020603050405020304" pitchFamily="18" charset="0"/>
              </a:rPr>
              <a:t>Chương</a:t>
            </a:r>
            <a:r>
              <a:rPr lang="en-US" sz="2800" spc="-50" dirty="0">
                <a:latin typeface="Times New Roman" panose="02020603050405020304" pitchFamily="18" charset="0"/>
                <a:cs typeface="Times New Roman" panose="02020603050405020304" pitchFamily="18" charset="0"/>
              </a:rPr>
              <a:t> 4: </a:t>
            </a:r>
            <a:r>
              <a:rPr lang="en-US" sz="2800" spc="-50" dirty="0" err="1">
                <a:latin typeface="Times New Roman" panose="02020603050405020304" pitchFamily="18" charset="0"/>
                <a:cs typeface="Times New Roman" panose="02020603050405020304" pitchFamily="18" charset="0"/>
              </a:rPr>
              <a:t>Kết</a:t>
            </a:r>
            <a:r>
              <a:rPr lang="en-US" sz="2800" spc="-50" dirty="0">
                <a:latin typeface="Times New Roman" panose="02020603050405020304" pitchFamily="18" charset="0"/>
                <a:cs typeface="Times New Roman" panose="02020603050405020304" pitchFamily="18" charset="0"/>
              </a:rPr>
              <a:t> </a:t>
            </a:r>
            <a:r>
              <a:rPr lang="en-US" sz="2800" spc="-50" dirty="0" err="1">
                <a:latin typeface="Times New Roman" panose="02020603050405020304" pitchFamily="18" charset="0"/>
                <a:cs typeface="Times New Roman" panose="02020603050405020304" pitchFamily="18" charset="0"/>
              </a:rPr>
              <a:t>quả</a:t>
            </a:r>
            <a:r>
              <a:rPr lang="en-US" sz="2800" spc="-50" dirty="0">
                <a:latin typeface="Times New Roman" panose="02020603050405020304" pitchFamily="18" charset="0"/>
                <a:cs typeface="Times New Roman" panose="02020603050405020304" pitchFamily="18" charset="0"/>
              </a:rPr>
              <a:t> &amp; </a:t>
            </a:r>
            <a:r>
              <a:rPr lang="en-US" sz="2800" spc="-50" dirty="0" err="1">
                <a:latin typeface="Times New Roman" panose="02020603050405020304" pitchFamily="18" charset="0"/>
                <a:cs typeface="Times New Roman" panose="02020603050405020304" pitchFamily="18" charset="0"/>
              </a:rPr>
              <a:t>Đánh</a:t>
            </a:r>
            <a:r>
              <a:rPr lang="en-US" sz="2800" spc="-50" dirty="0">
                <a:latin typeface="Times New Roman" panose="02020603050405020304" pitchFamily="18" charset="0"/>
                <a:cs typeface="Times New Roman" panose="02020603050405020304" pitchFamily="18" charset="0"/>
              </a:rPr>
              <a:t> </a:t>
            </a:r>
            <a:r>
              <a:rPr lang="en-US" sz="2800" spc="-50" dirty="0" err="1">
                <a:latin typeface="Times New Roman" panose="02020603050405020304" pitchFamily="18" charset="0"/>
                <a:cs typeface="Times New Roman" panose="02020603050405020304" pitchFamily="18" charset="0"/>
              </a:rPr>
              <a:t>giá</a:t>
            </a:r>
            <a:r>
              <a:rPr lang="en-US" sz="2800" spc="-50" dirty="0">
                <a:latin typeface="Times New Roman" panose="02020603050405020304" pitchFamily="18" charset="0"/>
                <a:cs typeface="Times New Roman" panose="02020603050405020304" pitchFamily="18" charset="0"/>
              </a:rPr>
              <a:t> - </a:t>
            </a:r>
            <a:r>
              <a:rPr lang="en-US" sz="2800" spc="-50" dirty="0" err="1">
                <a:latin typeface="Times New Roman" panose="02020603050405020304" pitchFamily="18" charset="0"/>
                <a:cs typeface="Times New Roman" panose="02020603050405020304" pitchFamily="18" charset="0"/>
              </a:rPr>
              <a:t>Kết</a:t>
            </a:r>
            <a:r>
              <a:rPr lang="en-US" sz="2800" spc="-50" dirty="0">
                <a:latin typeface="Times New Roman" panose="02020603050405020304" pitchFamily="18" charset="0"/>
                <a:cs typeface="Times New Roman" panose="02020603050405020304" pitchFamily="18" charset="0"/>
              </a:rPr>
              <a:t> </a:t>
            </a:r>
            <a:r>
              <a:rPr lang="en-US" sz="2800" spc="-50" dirty="0" err="1">
                <a:latin typeface="Times New Roman" panose="02020603050405020304" pitchFamily="18" charset="0"/>
                <a:cs typeface="Times New Roman" panose="02020603050405020304" pitchFamily="18" charset="0"/>
              </a:rPr>
              <a:t>quả</a:t>
            </a:r>
            <a:r>
              <a:rPr lang="en-US" sz="2800" spc="-50" dirty="0">
                <a:latin typeface="Times New Roman" panose="02020603050405020304" pitchFamily="18" charset="0"/>
                <a:cs typeface="Times New Roman" panose="02020603050405020304" pitchFamily="18" charset="0"/>
              </a:rPr>
              <a:t> </a:t>
            </a:r>
            <a:r>
              <a:rPr lang="en-US" sz="2800" spc="-50" dirty="0" err="1">
                <a:latin typeface="Times New Roman" panose="02020603050405020304" pitchFamily="18" charset="0"/>
                <a:cs typeface="Times New Roman" panose="02020603050405020304" pitchFamily="18" charset="0"/>
              </a:rPr>
              <a:t>đo</a:t>
            </a:r>
            <a:r>
              <a:rPr lang="en-US" sz="2800" spc="-50" dirty="0">
                <a:latin typeface="Times New Roman" panose="02020603050405020304" pitchFamily="18" charset="0"/>
                <a:cs typeface="Times New Roman" panose="02020603050405020304" pitchFamily="18" charset="0"/>
              </a:rPr>
              <a:t> </a:t>
            </a:r>
            <a:r>
              <a:rPr lang="en-US" sz="2800" spc="-50" dirty="0" err="1">
                <a:latin typeface="Times New Roman" panose="02020603050405020304" pitchFamily="18" charset="0"/>
                <a:cs typeface="Times New Roman" panose="02020603050405020304" pitchFamily="18" charset="0"/>
              </a:rPr>
              <a:t>lường</a:t>
            </a:r>
            <a:endParaRPr lang="en-US" sz="2800" spc="-50" dirty="0">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E9D632C8-CC86-4EF4-A3DC-DEC25584B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3" name="Picture 12">
            <a:extLst>
              <a:ext uri="{FF2B5EF4-FFF2-40B4-BE49-F238E27FC236}">
                <a16:creationId xmlns:a16="http://schemas.microsoft.com/office/drawing/2014/main" id="{5CF0D074-AD35-412E-1E09-11E7C18395BA}"/>
              </a:ext>
            </a:extLst>
          </p:cNvPr>
          <p:cNvPicPr>
            <a:picLocks noChangeAspect="1"/>
          </p:cNvPicPr>
          <p:nvPr/>
        </p:nvPicPr>
        <p:blipFill>
          <a:blip r:embed="rId2"/>
          <a:stretch>
            <a:fillRect/>
          </a:stretch>
        </p:blipFill>
        <p:spPr>
          <a:xfrm>
            <a:off x="733950" y="1246796"/>
            <a:ext cx="1448008" cy="3182437"/>
          </a:xfrm>
          <a:prstGeom prst="rect">
            <a:avLst/>
          </a:prstGeom>
        </p:spPr>
      </p:pic>
      <p:pic>
        <p:nvPicPr>
          <p:cNvPr id="11" name="Picture 10">
            <a:extLst>
              <a:ext uri="{FF2B5EF4-FFF2-40B4-BE49-F238E27FC236}">
                <a16:creationId xmlns:a16="http://schemas.microsoft.com/office/drawing/2014/main" id="{F4DBA902-110F-2926-61AF-523C97D3B2AA}"/>
              </a:ext>
            </a:extLst>
          </p:cNvPr>
          <p:cNvPicPr>
            <a:picLocks noChangeAspect="1"/>
          </p:cNvPicPr>
          <p:nvPr/>
        </p:nvPicPr>
        <p:blipFill>
          <a:blip r:embed="rId3"/>
          <a:stretch>
            <a:fillRect/>
          </a:stretch>
        </p:blipFill>
        <p:spPr>
          <a:xfrm>
            <a:off x="2737022" y="1246796"/>
            <a:ext cx="1439625" cy="3146723"/>
          </a:xfrm>
          <a:prstGeom prst="rect">
            <a:avLst/>
          </a:prstGeom>
        </p:spPr>
      </p:pic>
      <p:pic>
        <p:nvPicPr>
          <p:cNvPr id="9" name="Picture 8">
            <a:extLst>
              <a:ext uri="{FF2B5EF4-FFF2-40B4-BE49-F238E27FC236}">
                <a16:creationId xmlns:a16="http://schemas.microsoft.com/office/drawing/2014/main" id="{755DF360-FC98-3C93-390D-2C9BF8B9EBF3}"/>
              </a:ext>
            </a:extLst>
          </p:cNvPr>
          <p:cNvPicPr>
            <a:picLocks noChangeAspect="1"/>
          </p:cNvPicPr>
          <p:nvPr/>
        </p:nvPicPr>
        <p:blipFill>
          <a:blip r:embed="rId4"/>
          <a:stretch>
            <a:fillRect/>
          </a:stretch>
        </p:blipFill>
        <p:spPr>
          <a:xfrm>
            <a:off x="4714548" y="1246796"/>
            <a:ext cx="1455359" cy="3146723"/>
          </a:xfrm>
          <a:prstGeom prst="rect">
            <a:avLst/>
          </a:prstGeom>
        </p:spPr>
      </p:pic>
      <p:pic>
        <p:nvPicPr>
          <p:cNvPr id="7" name="Picture 6">
            <a:extLst>
              <a:ext uri="{FF2B5EF4-FFF2-40B4-BE49-F238E27FC236}">
                <a16:creationId xmlns:a16="http://schemas.microsoft.com/office/drawing/2014/main" id="{7775A01E-836A-2250-B49D-DB62B3425003}"/>
              </a:ext>
            </a:extLst>
          </p:cNvPr>
          <p:cNvPicPr>
            <a:picLocks noChangeAspect="1"/>
          </p:cNvPicPr>
          <p:nvPr/>
        </p:nvPicPr>
        <p:blipFill>
          <a:blip r:embed="rId5"/>
          <a:stretch>
            <a:fillRect/>
          </a:stretch>
        </p:blipFill>
        <p:spPr>
          <a:xfrm>
            <a:off x="6724971" y="1246797"/>
            <a:ext cx="1455359" cy="3129806"/>
          </a:xfrm>
          <a:prstGeom prst="rect">
            <a:avLst/>
          </a:prstGeom>
        </p:spPr>
      </p:pic>
      <p:sp>
        <p:nvSpPr>
          <p:cNvPr id="15" name="TextBox 14">
            <a:extLst>
              <a:ext uri="{FF2B5EF4-FFF2-40B4-BE49-F238E27FC236}">
                <a16:creationId xmlns:a16="http://schemas.microsoft.com/office/drawing/2014/main" id="{48BA939E-00E8-491D-CEBE-073735007B25}"/>
              </a:ext>
            </a:extLst>
          </p:cNvPr>
          <p:cNvSpPr txBox="1"/>
          <p:nvPr/>
        </p:nvSpPr>
        <p:spPr>
          <a:xfrm>
            <a:off x="3490069" y="4445391"/>
            <a:ext cx="1870891" cy="369332"/>
          </a:xfrm>
          <a:prstGeom prst="rect">
            <a:avLst/>
          </a:prstGeom>
          <a:noFill/>
        </p:spPr>
        <p:txBody>
          <a:bodyPr wrap="square">
            <a:spAutoFit/>
          </a:bodyPr>
          <a:lstStyle/>
          <a:p>
            <a:r>
              <a:rPr lang="en-US" dirty="0" err="1">
                <a:latin typeface="Times New Roman" panose="02020603050405020304" pitchFamily="18" charset="0"/>
                <a:cs typeface="Times New Roman" panose="02020603050405020304" pitchFamily="18" charset="0"/>
              </a:rPr>
              <a:t>Lịch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6404" y="274320"/>
            <a:ext cx="7269480" cy="994171"/>
          </a:xfrm>
        </p:spPr>
        <p:txBody>
          <a:bodyPr>
            <a:normAutofit/>
          </a:bodyPr>
          <a:lstStyle/>
          <a:p>
            <a:r>
              <a:rPr lang="vi-VN" dirty="0">
                <a:latin typeface="Times New Roman" panose="02020603050405020304" pitchFamily="18" charset="0"/>
                <a:cs typeface="Times New Roman" panose="02020603050405020304" pitchFamily="18" charset="0"/>
              </a:rPr>
              <a:t>Chương 4: Kết quả &amp; Đánh giá</a:t>
            </a:r>
          </a:p>
        </p:txBody>
      </p:sp>
      <p:sp>
        <p:nvSpPr>
          <p:cNvPr id="3" name="Content Placeholder 2"/>
          <p:cNvSpPr>
            <a:spLocks noGrp="1"/>
          </p:cNvSpPr>
          <p:nvPr>
            <p:ph idx="1"/>
          </p:nvPr>
        </p:nvSpPr>
        <p:spPr>
          <a:xfrm>
            <a:off x="946404" y="1371600"/>
            <a:ext cx="6446520" cy="3263502"/>
          </a:xfrm>
        </p:spPr>
        <p:txBody>
          <a:bodyPr>
            <a:normAutofit/>
          </a:bodyPr>
          <a:lstStyle/>
          <a:p>
            <a:r>
              <a:rPr lang="vi-VN" dirty="0">
                <a:latin typeface="Times New Roman" panose="02020603050405020304" pitchFamily="18" charset="0"/>
                <a:cs typeface="Times New Roman" panose="02020603050405020304" pitchFamily="18" charset="0"/>
              </a:rPr>
              <a:t>Thiết bị giám sát thông số sức khỏe hoạt động và thực hiện được các chức năng như thiết kế ban đầu đề ra. </a:t>
            </a:r>
          </a:p>
          <a:p>
            <a:r>
              <a:rPr lang="vi-VN" dirty="0">
                <a:latin typeface="Times New Roman" panose="02020603050405020304" pitchFamily="18" charset="0"/>
                <a:cs typeface="Times New Roman" panose="02020603050405020304" pitchFamily="18" charset="0"/>
              </a:rPr>
              <a:t>Các thông số sức khỏe đo bằng thiết bị do sinh viên thiết kế và chế tạo hiển thị rõ ràng trên ứng dụng. </a:t>
            </a:r>
          </a:p>
          <a:p>
            <a:r>
              <a:rPr lang="vi-VN" dirty="0">
                <a:latin typeface="Times New Roman" panose="02020603050405020304" pitchFamily="18" charset="0"/>
                <a:cs typeface="Times New Roman" panose="02020603050405020304" pitchFamily="18" charset="0"/>
              </a:rPr>
              <a:t>Dữ liệu được cập nhật và hiển thị trên ứng dụng theo thời gian thực với độ trễ thấp, có thể chấp nhận được. </a:t>
            </a:r>
          </a:p>
        </p:txBody>
      </p:sp>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6404" y="274321"/>
            <a:ext cx="7269480" cy="613954"/>
          </a:xfrm>
        </p:spPr>
        <p:txBody>
          <a:bodyPr>
            <a:normAutofit/>
          </a:bodyPr>
          <a:lstStyle/>
          <a:p>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luận</a:t>
            </a:r>
            <a:r>
              <a:rPr lang="en-US" dirty="0">
                <a:latin typeface="Times New Roman" panose="02020603050405020304" pitchFamily="18" charset="0"/>
                <a:cs typeface="Times New Roman" panose="02020603050405020304" pitchFamily="18" charset="0"/>
              </a:rPr>
              <a:t> – </a:t>
            </a:r>
            <a:r>
              <a:rPr lang="vi-VN" dirty="0">
                <a:latin typeface="Times New Roman" panose="02020603050405020304" pitchFamily="18" charset="0"/>
                <a:cs typeface="Times New Roman" panose="02020603050405020304" pitchFamily="18" charset="0"/>
              </a:rPr>
              <a:t>Hạn chế và hướng phát triển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46404" y="888275"/>
            <a:ext cx="6446520" cy="4075611"/>
          </a:xfrm>
        </p:spPr>
        <p:txBody>
          <a:bodyPr>
            <a:normAutofit/>
          </a:bodyPr>
          <a:lstStyle/>
          <a:p>
            <a:pPr marL="0" indent="0">
              <a:buNone/>
            </a:pPr>
            <a:r>
              <a:rPr lang="vi-VN" sz="1200" dirty="0">
                <a:latin typeface="Times New Roman" panose="02020603050405020304" pitchFamily="18" charset="0"/>
                <a:cs typeface="Times New Roman" panose="02020603050405020304" pitchFamily="18" charset="0"/>
              </a:rPr>
              <a:t>Hạn chế của sản phẩm: </a:t>
            </a:r>
          </a:p>
          <a:p>
            <a:r>
              <a:rPr lang="vi-VN" sz="1200" dirty="0">
                <a:latin typeface="Times New Roman" panose="02020603050405020304" pitchFamily="18" charset="0"/>
                <a:cs typeface="Times New Roman" panose="02020603050405020304" pitchFamily="18" charset="0"/>
              </a:rPr>
              <a:t>Tính thẩm mỹ của sản phẩm chưa cao, chức năng chưa đa dạng. </a:t>
            </a:r>
          </a:p>
          <a:p>
            <a:r>
              <a:rPr lang="vi-VN" sz="1200" dirty="0">
                <a:latin typeface="Times New Roman" panose="02020603050405020304" pitchFamily="18" charset="0"/>
                <a:cs typeface="Times New Roman" panose="02020603050405020304" pitchFamily="18" charset="0"/>
              </a:rPr>
              <a:t>Các linh kiện được sử dụng chỉ phù hợp với dự án của học sinh, sinh viên, chưa đảm bảo chất lượng nên đôi khi mô hình hoạt động không ổn định. </a:t>
            </a:r>
          </a:p>
          <a:p>
            <a:r>
              <a:rPr lang="vi-VN" sz="1200" dirty="0">
                <a:latin typeface="Times New Roman" panose="02020603050405020304" pitchFamily="18" charset="0"/>
                <a:cs typeface="Times New Roman" panose="02020603050405020304" pitchFamily="18" charset="0"/>
              </a:rPr>
              <a:t>Hoạt động của thiết bị phụ thuộc vào độ ổn định của </a:t>
            </a:r>
            <a:r>
              <a:rPr lang="vi-VN" sz="1200" dirty="0" err="1">
                <a:latin typeface="Times New Roman" panose="02020603050405020304" pitchFamily="18" charset="0"/>
                <a:cs typeface="Times New Roman" panose="02020603050405020304" pitchFamily="18" charset="0"/>
              </a:rPr>
              <a:t>wifi</a:t>
            </a:r>
            <a:r>
              <a:rPr lang="vi-VN" sz="1200" dirty="0">
                <a:latin typeface="Times New Roman" panose="02020603050405020304" pitchFamily="18" charset="0"/>
                <a:cs typeface="Times New Roman" panose="02020603050405020304" pitchFamily="18" charset="0"/>
              </a:rPr>
              <a:t>/BLE. </a:t>
            </a:r>
          </a:p>
          <a:p>
            <a:r>
              <a:rPr lang="vi-VN" sz="1200" dirty="0">
                <a:latin typeface="Times New Roman" panose="02020603050405020304" pitchFamily="18" charset="0"/>
                <a:cs typeface="Times New Roman" panose="02020603050405020304" pitchFamily="18" charset="0"/>
              </a:rPr>
              <a:t>Chưa có những phương án bảo mật cho hệ thống. </a:t>
            </a:r>
          </a:p>
          <a:p>
            <a:r>
              <a:rPr lang="vi-VN" sz="1200" dirty="0">
                <a:latin typeface="Times New Roman" panose="02020603050405020304" pitchFamily="18" charset="0"/>
                <a:cs typeface="Times New Roman" panose="02020603050405020304" pitchFamily="18" charset="0"/>
              </a:rPr>
              <a:t>Không có phương án hoạt động khi không thể gửi dữ liệu lên điện thoại khi mất </a:t>
            </a:r>
            <a:r>
              <a:rPr lang="vi-VN" sz="1200" dirty="0" err="1">
                <a:latin typeface="Times New Roman" panose="02020603050405020304" pitchFamily="18" charset="0"/>
                <a:cs typeface="Times New Roman" panose="02020603050405020304" pitchFamily="18" charset="0"/>
              </a:rPr>
              <a:t>wifi</a:t>
            </a:r>
            <a:r>
              <a:rPr lang="vi-VN" sz="1200" dirty="0">
                <a:latin typeface="Times New Roman" panose="02020603050405020304" pitchFamily="18" charset="0"/>
                <a:cs typeface="Times New Roman" panose="02020603050405020304" pitchFamily="18" charset="0"/>
              </a:rPr>
              <a:t> và mất </a:t>
            </a:r>
            <a:r>
              <a:rPr lang="vi-VN" sz="1200" dirty="0" err="1">
                <a:latin typeface="Times New Roman" panose="02020603050405020304" pitchFamily="18" charset="0"/>
                <a:cs typeface="Times New Roman" panose="02020603050405020304" pitchFamily="18" charset="0"/>
              </a:rPr>
              <a:t>ble</a:t>
            </a:r>
            <a:r>
              <a:rPr lang="vi-VN" sz="1200" dirty="0">
                <a:latin typeface="Times New Roman" panose="02020603050405020304" pitchFamily="18" charset="0"/>
                <a:cs typeface="Times New Roman" panose="02020603050405020304" pitchFamily="18" charset="0"/>
              </a:rPr>
              <a:t>. </a:t>
            </a:r>
          </a:p>
          <a:p>
            <a:r>
              <a:rPr lang="vi-VN" sz="1200" dirty="0">
                <a:latin typeface="Times New Roman" panose="02020603050405020304" pitchFamily="18" charset="0"/>
                <a:cs typeface="Times New Roman" panose="02020603050405020304" pitchFamily="18" charset="0"/>
              </a:rPr>
              <a:t>Chưa có chức năng thông báo khi có trường hợp khẩn cấp.</a:t>
            </a:r>
          </a:p>
          <a:p>
            <a:pPr marL="0" indent="0">
              <a:buNone/>
            </a:pPr>
            <a:r>
              <a:rPr lang="vi-VN" sz="1200" dirty="0">
                <a:latin typeface="Times New Roman" panose="02020603050405020304" pitchFamily="18" charset="0"/>
                <a:cs typeface="Times New Roman" panose="02020603050405020304" pitchFamily="18" charset="0"/>
              </a:rPr>
              <a:t>Hướng phát triển đề tài: </a:t>
            </a:r>
          </a:p>
          <a:p>
            <a:pPr>
              <a:buFont typeface="Wingdings" panose="05000000000000000000" pitchFamily="2" charset="2"/>
              <a:buChar char="v"/>
            </a:pPr>
            <a:r>
              <a:rPr lang="vi-VN" sz="1200" dirty="0">
                <a:latin typeface="Times New Roman" panose="02020603050405020304" pitchFamily="18" charset="0"/>
                <a:cs typeface="Times New Roman" panose="02020603050405020304" pitchFamily="18" charset="0"/>
              </a:rPr>
              <a:t>Phát triển thêm chức năng lưu trữ và gửi thông tin khi mất hoàn toàn kết nối với </a:t>
            </a:r>
            <a:r>
              <a:rPr lang="vi-VN" sz="1200" dirty="0" err="1">
                <a:latin typeface="Times New Roman" panose="02020603050405020304" pitchFamily="18" charset="0"/>
                <a:cs typeface="Times New Roman" panose="02020603050405020304" pitchFamily="18" charset="0"/>
              </a:rPr>
              <a:t>wifi</a:t>
            </a:r>
            <a:r>
              <a:rPr lang="vi-VN" sz="1200" dirty="0">
                <a:latin typeface="Times New Roman" panose="02020603050405020304" pitchFamily="18" charset="0"/>
                <a:cs typeface="Times New Roman" panose="02020603050405020304" pitchFamily="18" charset="0"/>
              </a:rPr>
              <a:t> và BLE. </a:t>
            </a:r>
          </a:p>
          <a:p>
            <a:pPr>
              <a:buFont typeface="Wingdings" panose="05000000000000000000" pitchFamily="2" charset="2"/>
              <a:buChar char="v"/>
            </a:pPr>
            <a:r>
              <a:rPr lang="vi-VN" sz="1200" dirty="0">
                <a:latin typeface="Times New Roman" panose="02020603050405020304" pitchFamily="18" charset="0"/>
                <a:cs typeface="Times New Roman" panose="02020603050405020304" pitchFamily="18" charset="0"/>
              </a:rPr>
              <a:t>Tích hợp chức năng cảnh báo, khuyến nghị phương án cải thiện chất lượng giấc ngủ, nhắc nhở vận động, gửi thông báo trong trường hợp khẩn cấp. </a:t>
            </a:r>
          </a:p>
          <a:p>
            <a:pPr>
              <a:buFont typeface="Wingdings" panose="05000000000000000000" pitchFamily="2" charset="2"/>
              <a:buChar char="v"/>
            </a:pPr>
            <a:r>
              <a:rPr lang="vi-VN" sz="1200" dirty="0">
                <a:latin typeface="Times New Roman" panose="02020603050405020304" pitchFamily="18" charset="0"/>
                <a:cs typeface="Times New Roman" panose="02020603050405020304" pitchFamily="18" charset="0"/>
              </a:rPr>
              <a:t>Tối ưu thiết kế để nâng cao tính thẩm mỹ và tiện lợi khi sử dụng. </a:t>
            </a:r>
          </a:p>
        </p:txBody>
      </p:sp>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63" name="Rectangle 6162">
            <a:extLst>
              <a:ext uri="{FF2B5EF4-FFF2-40B4-BE49-F238E27FC236}">
                <a16:creationId xmlns:a16="http://schemas.microsoft.com/office/drawing/2014/main" id="{0E99ED6D-365F-4CAE-942F-ECA78F74B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6963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165" name="Rectangle 6164">
            <a:extLst>
              <a:ext uri="{FF2B5EF4-FFF2-40B4-BE49-F238E27FC236}">
                <a16:creationId xmlns:a16="http://schemas.microsoft.com/office/drawing/2014/main" id="{C42F24F1-C1EF-471F-A19B-A340CE541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7" name="Rectangle 6166">
            <a:extLst>
              <a:ext uri="{FF2B5EF4-FFF2-40B4-BE49-F238E27FC236}">
                <a16:creationId xmlns:a16="http://schemas.microsoft.com/office/drawing/2014/main" id="{E56C425C-3C64-47BA-B583-94D39B9B7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7426"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Thank You Gif 6">
            <a:extLst>
              <a:ext uri="{FF2B5EF4-FFF2-40B4-BE49-F238E27FC236}">
                <a16:creationId xmlns:a16="http://schemas.microsoft.com/office/drawing/2014/main" id="{52A339F1-BFE1-2297-15E3-DEF682715F3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86467" y="482600"/>
            <a:ext cx="5571065" cy="41782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11785" y="482599"/>
            <a:ext cx="2078455" cy="3919220"/>
          </a:xfrm>
        </p:spPr>
        <p:txBody>
          <a:bodyPr anchor="ctr">
            <a:normAutofit/>
          </a:bodyPr>
          <a:lstStyle/>
          <a:p>
            <a:r>
              <a:rPr lang="vi-VN" sz="2700" dirty="0">
                <a:latin typeface="Times New Roman" panose="02020603050405020304" pitchFamily="18" charset="0"/>
                <a:cs typeface="Times New Roman" panose="02020603050405020304" pitchFamily="18" charset="0"/>
              </a:rPr>
              <a:t>Chương 1: Tổng quan - Mục tiêu &amp; Phạm vi</a:t>
            </a:r>
          </a:p>
        </p:txBody>
      </p:sp>
      <p:sp>
        <p:nvSpPr>
          <p:cNvPr id="3" name="Content Placeholder 2"/>
          <p:cNvSpPr>
            <a:spLocks noGrp="1"/>
          </p:cNvSpPr>
          <p:nvPr>
            <p:ph idx="1"/>
          </p:nvPr>
        </p:nvSpPr>
        <p:spPr>
          <a:xfrm>
            <a:off x="3263264" y="482599"/>
            <a:ext cx="5171980" cy="3919221"/>
          </a:xfrm>
        </p:spPr>
        <p:txBody>
          <a:bodyPr anchor="ctr">
            <a:normAutofit/>
          </a:bodyPr>
          <a:lstStyle/>
          <a:p>
            <a:pPr marL="0" indent="0" algn="just">
              <a:buNone/>
            </a:pPr>
            <a:r>
              <a:rPr lang="vi-VN" dirty="0">
                <a:latin typeface="Times New Roman" panose="02020603050405020304" pitchFamily="18" charset="0"/>
                <a:cs typeface="Times New Roman" panose="02020603050405020304" pitchFamily="18" charset="0"/>
              </a:rPr>
              <a:t>Đề tài “Nghiên cứu thiết kế và chế tạo thiết bị thông minh hỗ trợ chăm sóc sức khỏe” hướng tới mục tiêu chính là phát triển một thiết bị đeo tay nhỏ gọn, có khả năng ghi nhận các chỉ số sinh học cơ bản (nhịp tim, nồng độ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trong máu, chuyển động), tính toán thời gian ngủ, năng lượng cơ thể tiêu hao và định vị người dùng qua GPS. </a:t>
            </a:r>
          </a:p>
          <a:p>
            <a:pPr marL="0" indent="0" algn="just">
              <a:buNone/>
            </a:pPr>
            <a:r>
              <a:rPr lang="vi-VN" dirty="0">
                <a:latin typeface="Times New Roman" panose="02020603050405020304" pitchFamily="18" charset="0"/>
                <a:cs typeface="Times New Roman" panose="02020603050405020304" pitchFamily="18" charset="0"/>
              </a:rPr>
              <a:t>Phạm vi nghiên cứu bao gồm toàn bộ quy trình: từ khảo sát cơ sở lý thuyết về chỉ số sức khỏe và công nghệ </a:t>
            </a:r>
            <a:r>
              <a:rPr lang="vi-VN" dirty="0" err="1">
                <a:latin typeface="Times New Roman" panose="02020603050405020304" pitchFamily="18" charset="0"/>
                <a:cs typeface="Times New Roman" panose="02020603050405020304" pitchFamily="18" charset="0"/>
              </a:rPr>
              <a:t>IoT</a:t>
            </a:r>
            <a:r>
              <a:rPr lang="vi-VN" dirty="0">
                <a:latin typeface="Times New Roman" panose="02020603050405020304" pitchFamily="18" charset="0"/>
                <a:cs typeface="Times New Roman" panose="02020603050405020304" pitchFamily="18" charset="0"/>
              </a:rPr>
              <a:t>, lựa chọn linh kiện phù hợp (ESP32-S3, MAX30102, LIS2DH12TR, màn hình OLED…), thiết kế phần cứng – phần mềm (sử dụng ESP-IDF, ngôn ngữ C, </a:t>
            </a:r>
            <a:r>
              <a:rPr lang="vi-VN" dirty="0" err="1">
                <a:latin typeface="Times New Roman" panose="02020603050405020304" pitchFamily="18" charset="0"/>
                <a:cs typeface="Times New Roman" panose="02020603050405020304" pitchFamily="18" charset="0"/>
              </a:rPr>
              <a:t>Python</a:t>
            </a:r>
            <a:r>
              <a:rPr lang="vi-VN" dirty="0">
                <a:latin typeface="Times New Roman" panose="02020603050405020304" pitchFamily="18" charset="0"/>
                <a:cs typeface="Times New Roman" panose="02020603050405020304" pitchFamily="18" charset="0"/>
              </a:rPr>
              <a:t>, cơ sở dữ liệu </a:t>
            </a:r>
            <a:r>
              <a:rPr lang="vi-VN" dirty="0" err="1">
                <a:latin typeface="Times New Roman" panose="02020603050405020304" pitchFamily="18" charset="0"/>
                <a:cs typeface="Times New Roman" panose="02020603050405020304" pitchFamily="18" charset="0"/>
              </a:rPr>
              <a:t>Firebase</a:t>
            </a:r>
            <a:r>
              <a:rPr lang="vi-VN" dirty="0">
                <a:latin typeface="Times New Roman" panose="02020603050405020304" pitchFamily="18" charset="0"/>
                <a:cs typeface="Times New Roman" panose="02020603050405020304" pitchFamily="18" charset="0"/>
              </a:rPr>
              <a:t> và ứng dụng </a:t>
            </a:r>
            <a:r>
              <a:rPr lang="vi-VN" dirty="0" err="1">
                <a:latin typeface="Times New Roman" panose="02020603050405020304" pitchFamily="18" charset="0"/>
                <a:cs typeface="Times New Roman" panose="02020603050405020304" pitchFamily="18" charset="0"/>
              </a:rPr>
              <a:t>Flutter</a:t>
            </a:r>
            <a:r>
              <a:rPr lang="vi-VN" dirty="0">
                <a:latin typeface="Times New Roman" panose="02020603050405020304" pitchFamily="18" charset="0"/>
                <a:cs typeface="Times New Roman" panose="02020603050405020304" pitchFamily="18" charset="0"/>
              </a:rPr>
              <a:t>), tới chế tạo nguyên mẫu, thử nghiệm thực tế và đánh giá hiệu năng hoạt động của thiết bị . Đề tài không lấn sân vào các khâu sản xuất hàng loạt hoặc nghiên cứu lâm sàng chuyên sâu, mà tập trung vào việc chứng minh tính khả thi của giải pháp, đánh giá độ chính xác đo đạc, độ ổn định kết nối không dây trong môi trường sử dụng thực tế.</a:t>
            </a:r>
          </a:p>
        </p:txBody>
      </p:sp>
    </p:spTree>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6404" y="274320"/>
            <a:ext cx="7269480" cy="994171"/>
          </a:xfrm>
        </p:spPr>
        <p:txBody>
          <a:bodyPr>
            <a:normAutofit/>
          </a:bodyPr>
          <a:lstStyle/>
          <a:p>
            <a:r>
              <a:rPr lang="vi-VN" sz="3100" dirty="0">
                <a:latin typeface="Times New Roman" panose="02020603050405020304" pitchFamily="18" charset="0"/>
                <a:cs typeface="Times New Roman" panose="02020603050405020304" pitchFamily="18" charset="0"/>
              </a:rPr>
              <a:t>Chương 1: Tổng quan - Chỉ số sức khỏe (Nhịp tim - HR)</a:t>
            </a:r>
          </a:p>
        </p:txBody>
      </p:sp>
      <p:sp>
        <p:nvSpPr>
          <p:cNvPr id="3" name="Content Placeholder 2"/>
          <p:cNvSpPr>
            <a:spLocks noGrp="1"/>
          </p:cNvSpPr>
          <p:nvPr>
            <p:ph idx="1"/>
          </p:nvPr>
        </p:nvSpPr>
        <p:spPr>
          <a:xfrm>
            <a:off x="946404" y="1371600"/>
            <a:ext cx="4561767" cy="3263502"/>
          </a:xfrm>
        </p:spPr>
        <p:txBody>
          <a:bodyPr>
            <a:normAutofit/>
          </a:bodyPr>
          <a:lstStyle/>
          <a:p>
            <a:pPr marL="0" indent="0" algn="just">
              <a:buNone/>
            </a:pPr>
            <a:r>
              <a:rPr lang="vi-VN" dirty="0">
                <a:latin typeface="Times New Roman" panose="02020603050405020304" pitchFamily="18" charset="0"/>
                <a:cs typeface="Times New Roman" panose="02020603050405020304" pitchFamily="18" charset="0"/>
              </a:rPr>
              <a:t>Chỉ số nhịp tim (</a:t>
            </a:r>
            <a:r>
              <a:rPr lang="vi-VN" dirty="0" err="1">
                <a:latin typeface="Times New Roman" panose="02020603050405020304" pitchFamily="18" charset="0"/>
                <a:cs typeface="Times New Roman" panose="02020603050405020304" pitchFamily="18" charset="0"/>
              </a:rPr>
              <a:t>Heart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Rate</a:t>
            </a:r>
            <a:r>
              <a:rPr lang="vi-VN" dirty="0">
                <a:latin typeface="Times New Roman" panose="02020603050405020304" pitchFamily="18" charset="0"/>
                <a:cs typeface="Times New Roman" panose="02020603050405020304" pitchFamily="18" charset="0"/>
              </a:rPr>
              <a:t> – HR) biểu thị số lần co bóp của tim trong một phút (BPM), là một trong những thông số cơ bản giúp đánh giá tình trạng sức khỏe và phát hiện sớm các bất thường tim mạch . Nhịp tim thay đổi theo nhu cầu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của cơ thể, chịu ảnh hưởng bởi hoạt động thể chất, tâm lý, độ tuổi, giới tính và các yếu tố ngoại sinh như nhiệt độ môi trường, tư thế đo và sử dụng thuốc . Theo Hiệp hội Tim mạch Hoa Kỳ (AHA), nhịp tim nghỉ ngơi bình thường ở người trưởng thành dao động từ 60 đến 100 BPM, với các trường hợp sinh lý như ngủ hoặc gắng sức có thể nằm ngoài ngưỡng này nhưng không báo hiệu bệnh lý . Nhịp tim có thể được đo qua điện tâm đồ (ECG) hoặc phương pháp hấp thụ quang học PPG, trong đó cảm biến LED và </a:t>
            </a:r>
            <a:r>
              <a:rPr lang="vi-VN" dirty="0" err="1">
                <a:latin typeface="Times New Roman" panose="02020603050405020304" pitchFamily="18" charset="0"/>
                <a:cs typeface="Times New Roman" panose="02020603050405020304" pitchFamily="18" charset="0"/>
              </a:rPr>
              <a:t>photodiode</a:t>
            </a:r>
            <a:r>
              <a:rPr lang="vi-VN" dirty="0">
                <a:latin typeface="Times New Roman" panose="02020603050405020304" pitchFamily="18" charset="0"/>
                <a:cs typeface="Times New Roman" panose="02020603050405020304" pitchFamily="18" charset="0"/>
              </a:rPr>
              <a:t> ghi nhận thay đổi ánh sáng truyền qua mao mạch ngón tay để suy ra BPM . Theo dõi HR liên tục không chỉ hỗ trợ luyện tập an toàn mà còn theo dõi sức khỏe tổng thể và cải thiện chất lượng cuộc sống.</a:t>
            </a:r>
          </a:p>
        </p:txBody>
      </p:sp>
      <p:sp>
        <p:nvSpPr>
          <p:cNvPr id="10" name="Rectangle 9">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73CDB88C-505B-87A2-9DD1-8B1B41BBCE21}"/>
              </a:ext>
            </a:extLst>
          </p:cNvPr>
          <p:cNvPicPr>
            <a:picLocks noChangeAspect="1"/>
          </p:cNvPicPr>
          <p:nvPr/>
        </p:nvPicPr>
        <p:blipFill>
          <a:blip r:embed="rId2"/>
          <a:stretch>
            <a:fillRect/>
          </a:stretch>
        </p:blipFill>
        <p:spPr>
          <a:xfrm>
            <a:off x="5508172" y="1466261"/>
            <a:ext cx="2874834" cy="2053453"/>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DB0431E-0B04-44A1-9C51-531E28D18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6404" y="274320"/>
            <a:ext cx="7269480" cy="994171"/>
          </a:xfrm>
        </p:spPr>
        <p:txBody>
          <a:bodyPr>
            <a:normAutofit/>
          </a:bodyPr>
          <a:lstStyle/>
          <a:p>
            <a:r>
              <a:rPr lang="vi-VN" sz="3100" dirty="0">
                <a:latin typeface="Times New Roman" panose="02020603050405020304" pitchFamily="18" charset="0"/>
                <a:cs typeface="Times New Roman" panose="02020603050405020304" pitchFamily="18" charset="0"/>
              </a:rPr>
              <a:t>Chương 1: Tổng quan - Chỉ số sức khỏe (Nồng độ </a:t>
            </a:r>
            <a:r>
              <a:rPr lang="vi-VN" sz="3100" dirty="0" err="1">
                <a:latin typeface="Times New Roman" panose="02020603050405020304" pitchFamily="18" charset="0"/>
                <a:cs typeface="Times New Roman" panose="02020603050405020304" pitchFamily="18" charset="0"/>
              </a:rPr>
              <a:t>Oxy</a:t>
            </a:r>
            <a:r>
              <a:rPr lang="vi-VN" sz="3100" dirty="0">
                <a:latin typeface="Times New Roman" panose="02020603050405020304" pitchFamily="18" charset="0"/>
                <a:cs typeface="Times New Roman" panose="02020603050405020304" pitchFamily="18" charset="0"/>
              </a:rPr>
              <a:t> - SpO2)</a:t>
            </a:r>
          </a:p>
        </p:txBody>
      </p:sp>
      <p:sp>
        <p:nvSpPr>
          <p:cNvPr id="3" name="Content Placeholder 2"/>
          <p:cNvSpPr>
            <a:spLocks noGrp="1"/>
          </p:cNvSpPr>
          <p:nvPr>
            <p:ph idx="1"/>
          </p:nvPr>
        </p:nvSpPr>
        <p:spPr>
          <a:xfrm>
            <a:off x="946404" y="1371600"/>
            <a:ext cx="6446520" cy="3263502"/>
          </a:xfrm>
        </p:spPr>
        <p:txBody>
          <a:bodyPr>
            <a:normAutofit/>
          </a:bodyPr>
          <a:lstStyle/>
          <a:p>
            <a:pPr marL="0" indent="0">
              <a:buNone/>
            </a:pPr>
            <a:r>
              <a:rPr lang="vi-VN" dirty="0">
                <a:latin typeface="Times New Roman" panose="02020603050405020304" pitchFamily="18" charset="0"/>
                <a:cs typeface="Times New Roman" panose="02020603050405020304" pitchFamily="18" charset="0"/>
              </a:rPr>
              <a:t>Độ bão hòa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trong máu (</a:t>
            </a:r>
            <a:r>
              <a:rPr lang="vi-VN" dirty="0" err="1">
                <a:latin typeface="Times New Roman" panose="02020603050405020304" pitchFamily="18" charset="0"/>
                <a:cs typeface="Times New Roman" panose="02020603050405020304" pitchFamily="18" charset="0"/>
              </a:rPr>
              <a:t>SpO</a:t>
            </a:r>
            <a:r>
              <a:rPr lang="vi-VN" dirty="0">
                <a:latin typeface="Times New Roman" panose="02020603050405020304" pitchFamily="18" charset="0"/>
                <a:cs typeface="Times New Roman" panose="02020603050405020304" pitchFamily="18" charset="0"/>
              </a:rPr>
              <a:t>₂) cho biết tỷ lệ </a:t>
            </a:r>
            <a:r>
              <a:rPr lang="vi-VN" dirty="0" err="1">
                <a:latin typeface="Times New Roman" panose="02020603050405020304" pitchFamily="18" charset="0"/>
                <a:cs typeface="Times New Roman" panose="02020603050405020304" pitchFamily="18" charset="0"/>
              </a:rPr>
              <a:t>hemoglobin</a:t>
            </a:r>
            <a:r>
              <a:rPr lang="vi-VN" dirty="0">
                <a:latin typeface="Times New Roman" panose="02020603050405020304" pitchFamily="18" charset="0"/>
                <a:cs typeface="Times New Roman" panose="02020603050405020304" pitchFamily="18" charset="0"/>
              </a:rPr>
              <a:t> đã gắn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trên tổng lượng </a:t>
            </a:r>
            <a:r>
              <a:rPr lang="vi-VN" dirty="0" err="1">
                <a:latin typeface="Times New Roman" panose="02020603050405020304" pitchFamily="18" charset="0"/>
                <a:cs typeface="Times New Roman" panose="02020603050405020304" pitchFamily="18" charset="0"/>
              </a:rPr>
              <a:t>hemoglobin</a:t>
            </a:r>
            <a:r>
              <a:rPr lang="vi-VN" dirty="0">
                <a:latin typeface="Times New Roman" panose="02020603050405020304" pitchFamily="18" charset="0"/>
                <a:cs typeface="Times New Roman" panose="02020603050405020304" pitchFamily="18" charset="0"/>
              </a:rPr>
              <a:t>, tối đa là 100% khi mỗi phân tử </a:t>
            </a:r>
            <a:r>
              <a:rPr lang="vi-VN" dirty="0" err="1">
                <a:latin typeface="Times New Roman" panose="02020603050405020304" pitchFamily="18" charset="0"/>
                <a:cs typeface="Times New Roman" panose="02020603050405020304" pitchFamily="18" charset="0"/>
              </a:rPr>
              <a:t>Hb</a:t>
            </a:r>
            <a:r>
              <a:rPr lang="vi-VN" dirty="0">
                <a:latin typeface="Times New Roman" panose="02020603050405020304" pitchFamily="18" charset="0"/>
                <a:cs typeface="Times New Roman" panose="02020603050405020304" pitchFamily="18" charset="0"/>
              </a:rPr>
              <a:t> đều mang đủ bốn phân tử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phản ánh trực tiếp khả năng vận chuyển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của máu và là một trong những dấu hiệu sinh tồn cơ bản của cơ thể . </a:t>
            </a:r>
            <a:r>
              <a:rPr lang="vi-VN" dirty="0" err="1">
                <a:latin typeface="Times New Roman" panose="02020603050405020304" pitchFamily="18" charset="0"/>
                <a:cs typeface="Times New Roman" panose="02020603050405020304" pitchFamily="18" charset="0"/>
              </a:rPr>
              <a:t>SpO</a:t>
            </a:r>
            <a:r>
              <a:rPr lang="vi-VN" dirty="0">
                <a:latin typeface="Times New Roman" panose="02020603050405020304" pitchFamily="18" charset="0"/>
                <a:cs typeface="Times New Roman" panose="02020603050405020304" pitchFamily="18" charset="0"/>
              </a:rPr>
              <a:t>₂ bình thường ở người khỏe mạnh dao động trong khoảng 97–99%; khi xuống 94–96% cần cân nhắc bổ sung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mức 90–93% cho thấy thiếu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ở mức độ thấp, cần theo dõi y tế; dưới 92% hoặc dưới 95% có hỗ trợ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là dấu hiệu suy hô hấp nặng và dưới 90% được coi là tình trạng cấp cứu . Thiếu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máu ảnh hưởng nhanh chóng đến tim, gan, não…, do đó giám sát thường xuyên </a:t>
            </a:r>
            <a:r>
              <a:rPr lang="vi-VN" dirty="0" err="1">
                <a:latin typeface="Times New Roman" panose="02020603050405020304" pitchFamily="18" charset="0"/>
                <a:cs typeface="Times New Roman" panose="02020603050405020304" pitchFamily="18" charset="0"/>
              </a:rPr>
              <a:t>SpO</a:t>
            </a:r>
            <a:r>
              <a:rPr lang="vi-VN" dirty="0">
                <a:latin typeface="Times New Roman" panose="02020603050405020304" pitchFamily="18" charset="0"/>
                <a:cs typeface="Times New Roman" panose="02020603050405020304" pitchFamily="18" charset="0"/>
              </a:rPr>
              <a:t>₂ giúp can thiệp kịp thời nhằm phòng ngừa biến chứng nặng . Các nguyên nhân gây bất thường gồm ngộ độc CO (CO cạnh tranh gắn </a:t>
            </a:r>
            <a:r>
              <a:rPr lang="vi-VN" dirty="0" err="1">
                <a:latin typeface="Times New Roman" panose="02020603050405020304" pitchFamily="18" charset="0"/>
                <a:cs typeface="Times New Roman" panose="02020603050405020304" pitchFamily="18" charset="0"/>
              </a:rPr>
              <a:t>Hb</a:t>
            </a:r>
            <a:r>
              <a:rPr lang="vi-VN" dirty="0">
                <a:latin typeface="Times New Roman" panose="02020603050405020304" pitchFamily="18" charset="0"/>
                <a:cs typeface="Times New Roman" panose="02020603050405020304" pitchFamily="18" charset="0"/>
              </a:rPr>
              <a:t>), thiếu máu, và môi trường thiếu </a:t>
            </a:r>
            <a:r>
              <a:rPr lang="vi-VN" dirty="0" err="1">
                <a:latin typeface="Times New Roman" panose="02020603050405020304" pitchFamily="18" charset="0"/>
                <a:cs typeface="Times New Roman" panose="02020603050405020304" pitchFamily="18" charset="0"/>
              </a:rPr>
              <a:t>oxy</a:t>
            </a:r>
            <a:r>
              <a:rPr lang="vi-VN" dirty="0">
                <a:latin typeface="Times New Roman" panose="02020603050405020304" pitchFamily="18" charset="0"/>
                <a:cs typeface="Times New Roman" panose="02020603050405020304" pitchFamily="18" charset="0"/>
              </a:rPr>
              <a:t> như hầm mỏ hay lò đốt .</a:t>
            </a:r>
          </a:p>
        </p:txBody>
      </p:sp>
      <p:sp>
        <p:nvSpPr>
          <p:cNvPr id="29" name="Rectangle 28">
            <a:extLst>
              <a:ext uri="{FF2B5EF4-FFF2-40B4-BE49-F238E27FC236}">
                <a16:creationId xmlns:a16="http://schemas.microsoft.com/office/drawing/2014/main" id="{6B424749-EEE0-49C9-9ABF-97B171A3EA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3967" y="274320"/>
            <a:ext cx="4498259" cy="994171"/>
          </a:xfrm>
        </p:spPr>
        <p:txBody>
          <a:bodyPr>
            <a:normAutofit/>
          </a:bodyPr>
          <a:lstStyle/>
          <a:p>
            <a:r>
              <a:rPr lang="vi-VN" sz="3100">
                <a:latin typeface="Times New Roman" panose="02020603050405020304" pitchFamily="18" charset="0"/>
                <a:cs typeface="Times New Roman" panose="02020603050405020304" pitchFamily="18" charset="0"/>
              </a:rPr>
              <a:t>Chương 1: Tổng quan - Chỉ số sức khỏe (Chuyển động)</a:t>
            </a:r>
            <a:endParaRPr lang="vi-VN" sz="31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67FFD43-439B-CA99-2E0E-54EF3949D472}"/>
              </a:ext>
            </a:extLst>
          </p:cNvPr>
          <p:cNvPicPr>
            <a:picLocks noChangeAspect="1"/>
          </p:cNvPicPr>
          <p:nvPr/>
        </p:nvPicPr>
        <p:blipFill>
          <a:blip r:embed="rId2"/>
          <a:srcRect l="30337" r="36125" b="-2"/>
          <a:stretch>
            <a:fillRect/>
          </a:stretch>
        </p:blipFill>
        <p:spPr>
          <a:xfrm>
            <a:off x="20" y="10"/>
            <a:ext cx="3489963" cy="5143490"/>
          </a:xfrm>
          <a:prstGeom prst="rect">
            <a:avLst/>
          </a:prstGeom>
        </p:spPr>
      </p:pic>
      <p:sp>
        <p:nvSpPr>
          <p:cNvPr id="3" name="Content Placeholder 2"/>
          <p:cNvSpPr>
            <a:spLocks noGrp="1"/>
          </p:cNvSpPr>
          <p:nvPr>
            <p:ph idx="1"/>
          </p:nvPr>
        </p:nvSpPr>
        <p:spPr>
          <a:xfrm>
            <a:off x="3723967" y="1504304"/>
            <a:ext cx="4511678" cy="3130798"/>
          </a:xfrm>
        </p:spPr>
        <p:txBody>
          <a:bodyPr>
            <a:normAutofit/>
          </a:bodyPr>
          <a:lstStyle/>
          <a:p>
            <a:pPr marL="0" indent="0">
              <a:buNone/>
            </a:pPr>
            <a:r>
              <a:rPr lang="vi-VN" sz="1200">
                <a:latin typeface="Times New Roman" panose="02020603050405020304" pitchFamily="18" charset="0"/>
                <a:cs typeface="Times New Roman" panose="02020603050405020304" pitchFamily="18" charset="0"/>
              </a:rPr>
              <a:t>Chỉ số chuyển động của cơ thể phản ánh mức độ hoạt động thể chất trong một khoảng thời gian xác định, giúp đánh giá sức khỏe, kiểm soát cân nặng và ước lượng năng lượng tiêu hao . Dữ liệu được thu nhận qua cảm biến gia tốc và con quay hồi chuyển, sau đó áp dụng các thuật toán để phân biệt các loại hình vận động như đi bộ, chạy hay leo cầu thang và ước tính lượng </a:t>
            </a:r>
            <a:r>
              <a:rPr lang="vi-VN" sz="1200" err="1">
                <a:latin typeface="Times New Roman" panose="02020603050405020304" pitchFamily="18" charset="0"/>
                <a:cs typeface="Times New Roman" panose="02020603050405020304" pitchFamily="18" charset="0"/>
              </a:rPr>
              <a:t>calo</a:t>
            </a:r>
            <a:r>
              <a:rPr lang="vi-VN" sz="1200">
                <a:latin typeface="Times New Roman" panose="02020603050405020304" pitchFamily="18" charset="0"/>
                <a:cs typeface="Times New Roman" panose="02020603050405020304" pitchFamily="18" charset="0"/>
              </a:rPr>
              <a:t> tiêu hao tương ứng . Chỉ số này còn có thể biểu diễn qua số bước chân hoặc tổng thời gian vận động ở mức vừa và cao, giúp người dùng dễ tiếp cận thông tin hơn . Việc theo dõi thường xuyên không chỉ duy trì lối sống năng động mà còn phát hiện sớm nguy cơ liên quan lối sống tĩnh tại như béo phì, rối loạn chuyển hóa và bệnh tim mạch . Khi kết hợp cùng nhịp tim, độ chính xác trong mô hình ước lượng năng lượng được nâng cao đáng kể . Tuy nhiên, kết quả đo còn phụ thuộc vào vị trí đeo thiết bị, loại hình hoạt động và đặc điểm cá nhân; xu hướng hiện nay là phát triển hệ thống cảm biến tích hợp và hiệu chỉnh cá nhân hóa để cải thiện độ tin cậy và hỗ trợ ra quyết định tự động trong chăm sóc sức khỏe thông minh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428A4460-D3DA-DD52-20D9-B0053959908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0B9160-3AE0-A656-223A-69E13CFE2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64DB54-206A-3710-6675-365F746988A4}"/>
              </a:ext>
            </a:extLst>
          </p:cNvPr>
          <p:cNvSpPr>
            <a:spLocks noGrp="1"/>
          </p:cNvSpPr>
          <p:nvPr>
            <p:ph type="title"/>
          </p:nvPr>
        </p:nvSpPr>
        <p:spPr>
          <a:xfrm>
            <a:off x="946404" y="274320"/>
            <a:ext cx="7269480" cy="994171"/>
          </a:xfrm>
        </p:spPr>
        <p:txBody>
          <a:bodyPr>
            <a:normAutofit/>
          </a:bodyPr>
          <a:lstStyle/>
          <a:p>
            <a:r>
              <a:rPr lang="vi-VN" sz="3100" dirty="0">
                <a:latin typeface="Times New Roman" panose="02020603050405020304" pitchFamily="18" charset="0"/>
                <a:cs typeface="Times New Roman" panose="02020603050405020304" pitchFamily="18" charset="0"/>
              </a:rPr>
              <a:t>Chương 1: Tổng quan - Chỉ số sức khỏe (Năng lượng)</a:t>
            </a:r>
          </a:p>
        </p:txBody>
      </p:sp>
      <p:sp>
        <p:nvSpPr>
          <p:cNvPr id="3" name="Content Placeholder 2">
            <a:extLst>
              <a:ext uri="{FF2B5EF4-FFF2-40B4-BE49-F238E27FC236}">
                <a16:creationId xmlns:a16="http://schemas.microsoft.com/office/drawing/2014/main" id="{1151362D-0150-7327-13B0-5AE30D876A70}"/>
              </a:ext>
            </a:extLst>
          </p:cNvPr>
          <p:cNvSpPr>
            <a:spLocks noGrp="1"/>
          </p:cNvSpPr>
          <p:nvPr>
            <p:ph idx="1"/>
          </p:nvPr>
        </p:nvSpPr>
        <p:spPr>
          <a:xfrm>
            <a:off x="946404" y="1371600"/>
            <a:ext cx="6446520" cy="3263502"/>
          </a:xfrm>
        </p:spPr>
        <p:txBody>
          <a:bodyPr>
            <a:normAutofit/>
          </a:bodyPr>
          <a:lstStyle/>
          <a:p>
            <a:pPr marL="0" indent="0">
              <a:buNone/>
            </a:pPr>
            <a:r>
              <a:rPr lang="vi-VN" dirty="0">
                <a:latin typeface="Times New Roman" panose="02020603050405020304" pitchFamily="18" charset="0"/>
                <a:cs typeface="Times New Roman" panose="02020603050405020304" pitchFamily="18" charset="0"/>
              </a:rPr>
              <a:t>Chỉ số năng lượng tiêu hao phản ánh tổng lượng năng lượng mà cơ thể sử dụng để duy trì các chức năng sống, vận động thể chất và quá trình chuyển hóa. Việc đo lường chính xác năng lượng tiêu hao không chỉ hỗ trợ kiểm soát cân nặng và xây dựng chế độ dinh dưỡng – luyện tập hợp lý, mà còn là nhân tố cốt lõi trong các hệ thống chăm sóc sức khỏe thông minh . Trên các thiết bị đeo hiện đại, hai tham số sinh lý chủ yếu được kết hợp để ước tính năng lượng tiêu hao là nhịp tim và mức độ vận động của cơ thể; sự phối hợp này mang lại độ chính xác cao hơn so với khi chỉ dùng riêng lẻ từng thông số . Dữ liệu thu được từ cảm biến ánh sáng để đo nhịp tim và cảm biến gia tốc kế để ghi nhận chuyển động được xử lý bằng các thuật toán chuyên biệt, sau đó chuyển đổi thành giá trị năng lượng tiêu hao. Kết quả theo dõi liên tục giúp người dùng điều chỉnh lối sống, tối ưu hóa hiệu quả tập luyện, hỗ trợ phục hồi chức năng và phòng ngừa các rối loạn liên quan đến chuyển hóa năng lượng.</a:t>
            </a:r>
          </a:p>
        </p:txBody>
      </p:sp>
      <p:sp>
        <p:nvSpPr>
          <p:cNvPr id="10" name="Rectangle 9">
            <a:extLst>
              <a:ext uri="{FF2B5EF4-FFF2-40B4-BE49-F238E27FC236}">
                <a16:creationId xmlns:a16="http://schemas.microsoft.com/office/drawing/2014/main" id="{50A8814C-6E9F-4756-180A-275A5277F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8200" y="0"/>
            <a:ext cx="685800" cy="51435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7234635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BBA032-E52F-53D0-C288-CF49C32B665E}"/>
            </a:ext>
          </a:extLst>
        </p:cNvPr>
        <p:cNvGrpSpPr/>
        <p:nvPr/>
      </p:nvGrpSpPr>
      <p:grpSpPr>
        <a:xfrm>
          <a:off x="0" y="0"/>
          <a:ext cx="0" cy="0"/>
          <a:chOff x="0" y="0"/>
          <a:chExt cx="0" cy="0"/>
        </a:xfrm>
      </p:grpSpPr>
      <p:sp>
        <p:nvSpPr>
          <p:cNvPr id="7175" name="Rectangle 7174">
            <a:extLst>
              <a:ext uri="{FF2B5EF4-FFF2-40B4-BE49-F238E27FC236}">
                <a16:creationId xmlns:a16="http://schemas.microsoft.com/office/drawing/2014/main" id="{989683EB-D202-4B4D-B1BD-8BA6965FB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6963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Giấc ngủ và tác hại khi thiếu ngủ - Benh.vn">
            <a:extLst>
              <a:ext uri="{FF2B5EF4-FFF2-40B4-BE49-F238E27FC236}">
                <a16:creationId xmlns:a16="http://schemas.microsoft.com/office/drawing/2014/main" id="{604B0C06-3ED2-2A78-67F4-D04CC0C83517}"/>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l="1279" r="6508"/>
          <a:stretch>
            <a:fillRect/>
          </a:stretch>
        </p:blipFill>
        <p:spPr bwMode="auto">
          <a:xfrm>
            <a:off x="20" y="10"/>
            <a:ext cx="8469610" cy="51434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121D1F4-C520-4CB3-86D9-DF6B362995BE}"/>
              </a:ext>
            </a:extLst>
          </p:cNvPr>
          <p:cNvSpPr>
            <a:spLocks noGrp="1"/>
          </p:cNvSpPr>
          <p:nvPr>
            <p:ph type="title"/>
          </p:nvPr>
        </p:nvSpPr>
        <p:spPr>
          <a:xfrm>
            <a:off x="946404" y="274320"/>
            <a:ext cx="7269480" cy="994171"/>
          </a:xfrm>
        </p:spPr>
        <p:txBody>
          <a:bodyPr>
            <a:normAutofit/>
          </a:bodyPr>
          <a:lstStyle/>
          <a:p>
            <a:r>
              <a:rPr lang="vi-VN" sz="3100">
                <a:solidFill>
                  <a:schemeClr val="bg1"/>
                </a:solidFill>
                <a:latin typeface="Times New Roman" panose="02020603050405020304" pitchFamily="18" charset="0"/>
                <a:cs typeface="Times New Roman" panose="02020603050405020304" pitchFamily="18" charset="0"/>
              </a:rPr>
              <a:t>Chương 1: Tổng quan - Chỉ số sức khỏe </a:t>
            </a:r>
            <a:br>
              <a:rPr lang="vi-VN" sz="3100">
                <a:solidFill>
                  <a:schemeClr val="bg1"/>
                </a:solidFill>
                <a:latin typeface="Times New Roman" panose="02020603050405020304" pitchFamily="18" charset="0"/>
                <a:cs typeface="Times New Roman" panose="02020603050405020304" pitchFamily="18" charset="0"/>
              </a:rPr>
            </a:br>
            <a:r>
              <a:rPr lang="vi-VN" sz="3100">
                <a:solidFill>
                  <a:schemeClr val="bg1"/>
                </a:solidFill>
                <a:latin typeface="Times New Roman" panose="02020603050405020304" pitchFamily="18" charset="0"/>
                <a:cs typeface="Times New Roman" panose="02020603050405020304" pitchFamily="18" charset="0"/>
              </a:rPr>
              <a:t>(Giấc ngủ)</a:t>
            </a:r>
          </a:p>
        </p:txBody>
      </p:sp>
      <p:sp>
        <p:nvSpPr>
          <p:cNvPr id="3" name="Content Placeholder 2">
            <a:extLst>
              <a:ext uri="{FF2B5EF4-FFF2-40B4-BE49-F238E27FC236}">
                <a16:creationId xmlns:a16="http://schemas.microsoft.com/office/drawing/2014/main" id="{55607A3E-2E38-6D0A-746C-77478D818BC5}"/>
              </a:ext>
            </a:extLst>
          </p:cNvPr>
          <p:cNvSpPr>
            <a:spLocks noGrp="1"/>
          </p:cNvSpPr>
          <p:nvPr>
            <p:ph idx="1"/>
          </p:nvPr>
        </p:nvSpPr>
        <p:spPr>
          <a:xfrm>
            <a:off x="946404" y="1504304"/>
            <a:ext cx="6446520" cy="3130798"/>
          </a:xfrm>
        </p:spPr>
        <p:txBody>
          <a:bodyPr>
            <a:normAutofit/>
          </a:bodyPr>
          <a:lstStyle/>
          <a:p>
            <a:pPr marL="0" indent="0">
              <a:buNone/>
            </a:pPr>
            <a:r>
              <a:rPr lang="vi-VN">
                <a:solidFill>
                  <a:schemeClr val="bg1"/>
                </a:solidFill>
                <a:latin typeface="Times New Roman" panose="02020603050405020304" pitchFamily="18" charset="0"/>
                <a:cs typeface="Times New Roman" panose="02020603050405020304" pitchFamily="18" charset="0"/>
              </a:rPr>
              <a:t>Chỉ số giấc ngủ phản ánh chất lượng và thời lượng nghỉ ngơi của cơ thể, đóng vai trò then chốt trong việc duy trì cân bằng nội môi, hệ miễn dịch và hiệu quả nhận thức . Thời gian ngủ hợp lý giúp phục hồi năng lượng, giảm nguy cơ mắc các bệnh mãn tính như tim mạch, rối loạn chuyển hóa và trầm cảm . Việc theo dõi giấc ngủ hiện đại sử dụng cảm biến gia tốc để ghi nhận chuyển động, cảm biến nhiệt độ da và độ dẫn điện để xác định các giai đoạn nhẹ, sâu và giai đoạn giấc mơ, từ đó đánh giá hiệu suất ngủ – tỉ lệ thời gian ngủ thực tế so với tổng thời gian nằm trên giường . Dữ liệu thu thập liên tục cho phép phân tích chi tiết, đưa ra gợi ý điều chỉnh thói quen và cảnh báo sớm khi phát hiện bất thường, đồng thời hỗ trợ chức năng nhắc nhở vận động, truyền tin khẩn cấp và định vị nhằm bảo vệ người dùng trong tình huống nguy hiểm .</a:t>
            </a:r>
          </a:p>
        </p:txBody>
      </p:sp>
    </p:spTree>
    <p:extLst>
      <p:ext uri="{BB962C8B-B14F-4D97-AF65-F5344CB8AC3E}">
        <p14:creationId xmlns:p14="http://schemas.microsoft.com/office/powerpoint/2010/main" val="2994867981"/>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517</TotalTime>
  <Words>5058</Words>
  <Application>Microsoft Office PowerPoint</Application>
  <PresentationFormat>On-screen Show (16:9)</PresentationFormat>
  <Paragraphs>176</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Century Schoolbook</vt:lpstr>
      <vt:lpstr>Times New Roman</vt:lpstr>
      <vt:lpstr>Wingdings</vt:lpstr>
      <vt:lpstr>Wingdings 2</vt:lpstr>
      <vt:lpstr>View</vt:lpstr>
      <vt:lpstr>ĐỒ ÁN TỐT NGHIỆP ĐẠI HỌC</vt:lpstr>
      <vt:lpstr>Mở đầu </vt:lpstr>
      <vt:lpstr>Chương 1: Tổng quan - Tính thực tiễn</vt:lpstr>
      <vt:lpstr>Chương 1: Tổng quan - Mục tiêu &amp; Phạm vi</vt:lpstr>
      <vt:lpstr>Chương 1: Tổng quan - Chỉ số sức khỏe (Nhịp tim - HR)</vt:lpstr>
      <vt:lpstr>Chương 1: Tổng quan - Chỉ số sức khỏe (Nồng độ Oxy - SpO2)</vt:lpstr>
      <vt:lpstr>Chương 1: Tổng quan - Chỉ số sức khỏe (Chuyển động)</vt:lpstr>
      <vt:lpstr>Chương 1: Tổng quan - Chỉ số sức khỏe (Năng lượng)</vt:lpstr>
      <vt:lpstr>Chương 1: Tổng quan - Chỉ số sức khỏe  (Giấc ngủ)</vt:lpstr>
      <vt:lpstr>Chương 1: Tổng quan - Thiết bị y tế theo dõi sức khỏe hiện có</vt:lpstr>
      <vt:lpstr>Chương 1: Tổng quan - Sơ lược về Internet of Things (IoT)</vt:lpstr>
      <vt:lpstr>Chương 2: Công nghệ thiết kế - Giải pháp &amp; Sơ đồ khối</vt:lpstr>
      <vt:lpstr>Chương 2: Công nghệ thiết kế - Phần cứng: Vi điều khiển ESP32-S3-MINI-1 (Phần 1)</vt:lpstr>
      <vt:lpstr>Chương 2: Công nghệ thiết kế - Phần cứng: Vi điều khiển ESP32-S3-MINI-1 (Phần 2)</vt:lpstr>
      <vt:lpstr>Chương 2: Công nghệ thiết kế - Phần cứng: Cảm biến MAX30102</vt:lpstr>
      <vt:lpstr>Chương 2: Công nghệ thiết kế - Phần cứng: Cảm biến LIS2DH12TR</vt:lpstr>
      <vt:lpstr>Chương 2: Công nghệ thiết kế - Phần cứng: Hiển thị</vt:lpstr>
      <vt:lpstr>Chương 2: Công nghệ thiết kế - Phần cứng: Các thiết bị khác</vt:lpstr>
      <vt:lpstr>Chương 2: Công nghệ thiết kế - Các chuẩn giao tiếp </vt:lpstr>
      <vt:lpstr>Chương 2: Công nghệ thiết kế - Các chuẩn giao tiếp </vt:lpstr>
      <vt:lpstr>Chương 2: Công nghệ thiết kế - Các chuẩn giao tiếp </vt:lpstr>
      <vt:lpstr>Chương 2: Công nghệ thiết kế - Phần mềm: Ngôn ngữ lập trình C</vt:lpstr>
      <vt:lpstr>Chương 2: Công nghệ thiết kế - Phần mềm: Khung ESP-IDF</vt:lpstr>
      <vt:lpstr>Chương 2: Công nghệ thiết kế - Phần mềm: Ngôn ngữ lập trình Python</vt:lpstr>
      <vt:lpstr>Chương 2: Công nghệ thiết kế - Phần mềm: Ngôn ngữ lập trình Dart và khung Flutter</vt:lpstr>
      <vt:lpstr>Chương 2: Công nghệ thiết kế - Phần mềm: Cơ sở dữ liệu Firebase</vt:lpstr>
      <vt:lpstr>Chương 3: Thiết kế &amp; Thi công - Sơ đồ nguyên lý</vt:lpstr>
      <vt:lpstr>Chương 3: Thiết kế &amp; Thi công - Thiết kế mạch in PCB</vt:lpstr>
      <vt:lpstr>Chương 3: Thiết kế &amp; Thi công - Lắp ráp &amp; Kiểm thử</vt:lpstr>
      <vt:lpstr>Chương 3: Thiết kế &amp; Thi công - Sản phẩm hoàn thiện</vt:lpstr>
      <vt:lpstr>Chương 3: Thiết kế &amp; Thi công - Lưu đồ thuật toán</vt:lpstr>
      <vt:lpstr>Chương 4: Kết quả &amp; Đánh giá - Phương pháp thử nghiệm</vt:lpstr>
      <vt:lpstr>Chương 4: Kết quả &amp; Đánh giá - Kết quả đo lường</vt:lpstr>
      <vt:lpstr>Chương 4: Kết quả &amp; Đánh giá - Kết quả đo lường</vt:lpstr>
      <vt:lpstr>Chương 4: Kết quả &amp; Đánh giá</vt:lpstr>
      <vt:lpstr>Kết luận – Hạn chế và hướng phát triển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Nguyễn Văn Phương</cp:lastModifiedBy>
  <cp:revision>38</cp:revision>
  <dcterms:created xsi:type="dcterms:W3CDTF">2013-01-27T09:14:16Z</dcterms:created>
  <dcterms:modified xsi:type="dcterms:W3CDTF">2025-06-04T02:56:22Z</dcterms:modified>
  <cp:category/>
</cp:coreProperties>
</file>